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NanumMyeongjo Bold" charset="1" panose="02020603020101020101"/>
      <p:regular r:id="rId19"/>
    </p:embeddedFont>
    <p:embeddedFont>
      <p:font typeface="210 디딤명조" charset="1" panose="02020503020101020101"/>
      <p:regular r:id="rId20"/>
    </p:embeddedFont>
    <p:embeddedFont>
      <p:font typeface="210 디딤명조 Bold" charset="1" panose="02020503020101020101"/>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123506" y="3888051"/>
            <a:ext cx="7513446" cy="0"/>
          </a:xfrm>
          <a:prstGeom prst="line">
            <a:avLst/>
          </a:prstGeom>
          <a:ln cap="flat" w="19050">
            <a:solidFill>
              <a:srgbClr val="FFFFFF"/>
            </a:solidFill>
            <a:prstDash val="solid"/>
            <a:headEnd type="none" len="sm" w="sm"/>
            <a:tailEnd type="none" len="sm" w="sm"/>
          </a:ln>
        </p:spPr>
      </p:sp>
      <p:sp>
        <p:nvSpPr>
          <p:cNvPr name="AutoShape 3" id="3"/>
          <p:cNvSpPr/>
          <p:nvPr/>
        </p:nvSpPr>
        <p:spPr>
          <a:xfrm>
            <a:off x="5123506" y="4780348"/>
            <a:ext cx="7513446"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2781527" y="0"/>
            <a:ext cx="23777369" cy="10022821"/>
          </a:xfrm>
          <a:custGeom>
            <a:avLst/>
            <a:gdLst/>
            <a:ahLst/>
            <a:cxnLst/>
            <a:rect r="r" b="b" t="t" l="l"/>
            <a:pathLst>
              <a:path h="10022821" w="23777369">
                <a:moveTo>
                  <a:pt x="0" y="0"/>
                </a:moveTo>
                <a:lnTo>
                  <a:pt x="23777369" y="0"/>
                </a:lnTo>
                <a:lnTo>
                  <a:pt x="23777369" y="10022821"/>
                </a:lnTo>
                <a:lnTo>
                  <a:pt x="0" y="10022821"/>
                </a:lnTo>
                <a:lnTo>
                  <a:pt x="0" y="0"/>
                </a:lnTo>
                <a:close/>
              </a:path>
            </a:pathLst>
          </a:custGeom>
          <a:blipFill>
            <a:blip r:embed="rId2"/>
            <a:stretch>
              <a:fillRect l="0" t="0" r="0" b="0"/>
            </a:stretch>
          </a:blipFill>
        </p:spPr>
      </p:sp>
      <p:grpSp>
        <p:nvGrpSpPr>
          <p:cNvPr name="Group 5" id="5"/>
          <p:cNvGrpSpPr/>
          <p:nvPr/>
        </p:nvGrpSpPr>
        <p:grpSpPr>
          <a:xfrm rot="0">
            <a:off x="-378107" y="-141794"/>
            <a:ext cx="19110156" cy="10306817"/>
            <a:chOff x="0" y="0"/>
            <a:chExt cx="5033128" cy="2714553"/>
          </a:xfrm>
        </p:grpSpPr>
        <p:sp>
          <p:nvSpPr>
            <p:cNvPr name="Freeform 6" id="6"/>
            <p:cNvSpPr/>
            <p:nvPr/>
          </p:nvSpPr>
          <p:spPr>
            <a:xfrm flipH="false" flipV="false" rot="0">
              <a:off x="0" y="0"/>
              <a:ext cx="5033128" cy="2714553"/>
            </a:xfrm>
            <a:custGeom>
              <a:avLst/>
              <a:gdLst/>
              <a:ahLst/>
              <a:cxnLst/>
              <a:rect r="r" b="b" t="t" l="l"/>
              <a:pathLst>
                <a:path h="2714553" w="5033128">
                  <a:moveTo>
                    <a:pt x="0" y="0"/>
                  </a:moveTo>
                  <a:lnTo>
                    <a:pt x="5033128" y="0"/>
                  </a:lnTo>
                  <a:lnTo>
                    <a:pt x="5033128" y="2714553"/>
                  </a:lnTo>
                  <a:lnTo>
                    <a:pt x="0" y="2714553"/>
                  </a:lnTo>
                  <a:close/>
                </a:path>
              </a:pathLst>
            </a:custGeom>
            <a:solidFill>
              <a:srgbClr val="000000">
                <a:alpha val="81961"/>
              </a:srgbClr>
            </a:solidFill>
          </p:spPr>
        </p:sp>
        <p:sp>
          <p:nvSpPr>
            <p:cNvPr name="TextBox 7" id="7"/>
            <p:cNvSpPr txBox="true"/>
            <p:nvPr/>
          </p:nvSpPr>
          <p:spPr>
            <a:xfrm>
              <a:off x="0" y="-47625"/>
              <a:ext cx="5033128" cy="276217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077272" y="1362222"/>
            <a:ext cx="10133456" cy="1946276"/>
          </a:xfrm>
          <a:prstGeom prst="rect">
            <a:avLst/>
          </a:prstGeom>
        </p:spPr>
        <p:txBody>
          <a:bodyPr anchor="t" rtlCol="false" tIns="0" lIns="0" bIns="0" rIns="0">
            <a:spAutoFit/>
          </a:bodyPr>
          <a:lstStyle/>
          <a:p>
            <a:pPr algn="ctr">
              <a:lnSpc>
                <a:spcPts val="16399"/>
              </a:lnSpc>
            </a:pPr>
            <a:r>
              <a:rPr lang="en-US" sz="9999">
                <a:solidFill>
                  <a:srgbClr val="FFFFFF"/>
                </a:solidFill>
                <a:ea typeface="NanumMyeongjo Bold"/>
              </a:rPr>
              <a:t>웹페이지만들기</a:t>
            </a:r>
          </a:p>
        </p:txBody>
      </p:sp>
      <p:sp>
        <p:nvSpPr>
          <p:cNvPr name="TextBox 9" id="9"/>
          <p:cNvSpPr txBox="true"/>
          <p:nvPr/>
        </p:nvSpPr>
        <p:spPr>
          <a:xfrm rot="0">
            <a:off x="6845170" y="4010692"/>
            <a:ext cx="4070119" cy="580390"/>
          </a:xfrm>
          <a:prstGeom prst="rect">
            <a:avLst/>
          </a:prstGeom>
        </p:spPr>
        <p:txBody>
          <a:bodyPr anchor="t" rtlCol="false" tIns="0" lIns="0" bIns="0" rIns="0">
            <a:spAutoFit/>
          </a:bodyPr>
          <a:lstStyle/>
          <a:p>
            <a:pPr algn="ctr">
              <a:lnSpc>
                <a:spcPts val="4759"/>
              </a:lnSpc>
            </a:pPr>
            <a:r>
              <a:rPr lang="en-US" sz="3399">
                <a:solidFill>
                  <a:srgbClr val="FFFFFF"/>
                </a:solidFill>
                <a:ea typeface="210 디딤명조"/>
              </a:rPr>
              <a:t>속초속촉</a:t>
            </a:r>
          </a:p>
        </p:txBody>
      </p:sp>
      <p:sp>
        <p:nvSpPr>
          <p:cNvPr name="TextBox 10" id="10"/>
          <p:cNvSpPr txBox="true"/>
          <p:nvPr/>
        </p:nvSpPr>
        <p:spPr>
          <a:xfrm rot="0">
            <a:off x="6977055" y="5076825"/>
            <a:ext cx="4070119" cy="580390"/>
          </a:xfrm>
          <a:prstGeom prst="rect">
            <a:avLst/>
          </a:prstGeom>
        </p:spPr>
        <p:txBody>
          <a:bodyPr anchor="t" rtlCol="false" tIns="0" lIns="0" bIns="0" rIns="0">
            <a:spAutoFit/>
          </a:bodyPr>
          <a:lstStyle/>
          <a:p>
            <a:pPr algn="ctr">
              <a:lnSpc>
                <a:spcPts val="4759"/>
              </a:lnSpc>
            </a:pPr>
            <a:r>
              <a:rPr lang="en-US" sz="3399">
                <a:solidFill>
                  <a:srgbClr val="FFFFFF"/>
                </a:solidFill>
                <a:ea typeface="210 디딤명조"/>
              </a:rPr>
              <a:t>속초 문화 관광 </a:t>
            </a:r>
          </a:p>
        </p:txBody>
      </p:sp>
      <p:sp>
        <p:nvSpPr>
          <p:cNvPr name="TextBox 11" id="11"/>
          <p:cNvSpPr txBox="true"/>
          <p:nvPr/>
        </p:nvSpPr>
        <p:spPr>
          <a:xfrm rot="0">
            <a:off x="1437876" y="7428865"/>
            <a:ext cx="17687269" cy="580390"/>
          </a:xfrm>
          <a:prstGeom prst="rect">
            <a:avLst/>
          </a:prstGeom>
        </p:spPr>
        <p:txBody>
          <a:bodyPr anchor="t" rtlCol="false" tIns="0" lIns="0" bIns="0" rIns="0">
            <a:spAutoFit/>
          </a:bodyPr>
          <a:lstStyle/>
          <a:p>
            <a:pPr algn="ctr">
              <a:lnSpc>
                <a:spcPts val="4759"/>
              </a:lnSpc>
            </a:pPr>
            <a:r>
              <a:rPr lang="en-US" sz="3399">
                <a:solidFill>
                  <a:srgbClr val="FFFFFF"/>
                </a:solidFill>
                <a:latin typeface="210 디딤명조"/>
                <a:ea typeface="210 디딤명조"/>
              </a:rPr>
              <a:t>팀원: 강범준: 전체적인 기능구현 DB적용, 음식/숙박페이지</a:t>
            </a:r>
          </a:p>
        </p:txBody>
      </p:sp>
      <p:sp>
        <p:nvSpPr>
          <p:cNvPr name="TextBox 12" id="12"/>
          <p:cNvSpPr txBox="true"/>
          <p:nvPr/>
        </p:nvSpPr>
        <p:spPr>
          <a:xfrm rot="0">
            <a:off x="600731" y="8123555"/>
            <a:ext cx="17687269" cy="580390"/>
          </a:xfrm>
          <a:prstGeom prst="rect">
            <a:avLst/>
          </a:prstGeom>
        </p:spPr>
        <p:txBody>
          <a:bodyPr anchor="t" rtlCol="false" tIns="0" lIns="0" bIns="0" rIns="0">
            <a:spAutoFit/>
          </a:bodyPr>
          <a:lstStyle/>
          <a:p>
            <a:pPr algn="ctr">
              <a:lnSpc>
                <a:spcPts val="4759"/>
              </a:lnSpc>
            </a:pPr>
            <a:r>
              <a:rPr lang="en-US" sz="3399">
                <a:solidFill>
                  <a:srgbClr val="FFFFFF"/>
                </a:solidFill>
                <a:latin typeface="210 디딤명조"/>
                <a:ea typeface="210 디딤명조"/>
              </a:rPr>
              <a:t>한태역: 전체적인 기능구현,명소페이지</a:t>
            </a:r>
          </a:p>
        </p:txBody>
      </p:sp>
      <p:sp>
        <p:nvSpPr>
          <p:cNvPr name="TextBox 13" id="13"/>
          <p:cNvSpPr txBox="true"/>
          <p:nvPr/>
        </p:nvSpPr>
        <p:spPr>
          <a:xfrm rot="0">
            <a:off x="506288" y="8818245"/>
            <a:ext cx="17687269" cy="580390"/>
          </a:xfrm>
          <a:prstGeom prst="rect">
            <a:avLst/>
          </a:prstGeom>
        </p:spPr>
        <p:txBody>
          <a:bodyPr anchor="t" rtlCol="false" tIns="0" lIns="0" bIns="0" rIns="0">
            <a:spAutoFit/>
          </a:bodyPr>
          <a:lstStyle/>
          <a:p>
            <a:pPr algn="ctr">
              <a:lnSpc>
                <a:spcPts val="4759"/>
              </a:lnSpc>
            </a:pPr>
            <a:r>
              <a:rPr lang="en-US" sz="3399">
                <a:solidFill>
                  <a:srgbClr val="FFFFFF"/>
                </a:solidFill>
                <a:latin typeface="210 디딤명조"/>
                <a:ea typeface="210 디딤명조"/>
              </a:rPr>
              <a:t>이종우: 프론트총괄 / 문화예술페이지</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B356D"/>
        </a:solidFill>
      </p:bgPr>
    </p:bg>
    <p:spTree>
      <p:nvGrpSpPr>
        <p:cNvPr id="1" name=""/>
        <p:cNvGrpSpPr/>
        <p:nvPr/>
      </p:nvGrpSpPr>
      <p:grpSpPr>
        <a:xfrm>
          <a:off x="0" y="0"/>
          <a:ext cx="0" cy="0"/>
          <a:chOff x="0" y="0"/>
          <a:chExt cx="0" cy="0"/>
        </a:xfrm>
      </p:grpSpPr>
      <p:sp>
        <p:nvSpPr>
          <p:cNvPr name="Freeform 2" id="2"/>
          <p:cNvSpPr/>
          <p:nvPr/>
        </p:nvSpPr>
        <p:spPr>
          <a:xfrm flipH="true" flipV="false" rot="0">
            <a:off x="13597366" y="814386"/>
            <a:ext cx="3661934" cy="3621985"/>
          </a:xfrm>
          <a:custGeom>
            <a:avLst/>
            <a:gdLst/>
            <a:ahLst/>
            <a:cxnLst/>
            <a:rect r="r" b="b" t="t" l="l"/>
            <a:pathLst>
              <a:path h="3621985" w="3661934">
                <a:moveTo>
                  <a:pt x="3661934" y="0"/>
                </a:moveTo>
                <a:lnTo>
                  <a:pt x="0" y="0"/>
                </a:lnTo>
                <a:lnTo>
                  <a:pt x="0" y="3621986"/>
                </a:lnTo>
                <a:lnTo>
                  <a:pt x="3661934" y="3621986"/>
                </a:lnTo>
                <a:lnTo>
                  <a:pt x="366193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5459" y="3193449"/>
            <a:ext cx="4855275" cy="717550"/>
          </a:xfrm>
          <a:prstGeom prst="rect">
            <a:avLst/>
          </a:prstGeom>
        </p:spPr>
        <p:txBody>
          <a:bodyPr anchor="t" rtlCol="false" tIns="0" lIns="0" bIns="0" rIns="0">
            <a:spAutoFit/>
          </a:bodyPr>
          <a:lstStyle/>
          <a:p>
            <a:pPr algn="ctr">
              <a:lnSpc>
                <a:spcPts val="5450"/>
              </a:lnSpc>
            </a:pPr>
            <a:r>
              <a:rPr lang="en-US" sz="5000">
                <a:solidFill>
                  <a:srgbClr val="FFFFFF"/>
                </a:solidFill>
                <a:latin typeface="210 디딤명조 Bold"/>
                <a:ea typeface="210 디딤명조 Bold"/>
              </a:rPr>
              <a:t>미흡했던점...</a:t>
            </a:r>
          </a:p>
        </p:txBody>
      </p:sp>
      <p:sp>
        <p:nvSpPr>
          <p:cNvPr name="TextBox 4" id="4"/>
          <p:cNvSpPr txBox="true"/>
          <p:nvPr/>
        </p:nvSpPr>
        <p:spPr>
          <a:xfrm rot="0">
            <a:off x="2572766" y="5512208"/>
            <a:ext cx="12660660" cy="213360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210 디딤명조"/>
                <a:ea typeface="210 디딤명조"/>
              </a:rPr>
              <a:t>첫 팀프로젝트이고 처음부터 시작하려다보니까 방향성을 잘 잡지 못하였습니다.</a:t>
            </a:r>
          </a:p>
          <a:p>
            <a:pPr algn="ctr">
              <a:lnSpc>
                <a:spcPts val="4200"/>
              </a:lnSpc>
              <a:spcBef>
                <a:spcPct val="0"/>
              </a:spcBef>
            </a:pPr>
            <a:r>
              <a:rPr lang="en-US" sz="3000">
                <a:solidFill>
                  <a:srgbClr val="FFFFFF"/>
                </a:solidFill>
                <a:latin typeface="210 디딤명조"/>
                <a:ea typeface="210 디딤명조"/>
              </a:rPr>
              <a:t>예로 남들이 서블릿으로구현할 때 저희는 스프링을 사용한 것이 대표적입니다.</a:t>
            </a:r>
          </a:p>
          <a:p>
            <a:pPr algn="ctr">
              <a:lnSpc>
                <a:spcPts val="4200"/>
              </a:lnSpc>
              <a:spcBef>
                <a:spcPct val="0"/>
              </a:spcBef>
            </a:pPr>
            <a:r>
              <a:rPr lang="en-US" sz="3000">
                <a:solidFill>
                  <a:srgbClr val="FFFFFF"/>
                </a:solidFill>
                <a:ea typeface="210 디딤명조"/>
              </a:rPr>
              <a:t>이번 프로젝트로 인하여 다음번엔 더 체계적이고 </a:t>
            </a:r>
          </a:p>
          <a:p>
            <a:pPr algn="ctr">
              <a:lnSpc>
                <a:spcPts val="4200"/>
              </a:lnSpc>
              <a:spcBef>
                <a:spcPct val="0"/>
              </a:spcBef>
            </a:pPr>
            <a:r>
              <a:rPr lang="en-US" sz="3000">
                <a:solidFill>
                  <a:srgbClr val="FFFFFF"/>
                </a:solidFill>
                <a:latin typeface="210 디딤명조"/>
                <a:ea typeface="210 디딤명조"/>
              </a:rPr>
              <a:t>잘 만들 수 있겠다는 자신감이 생겼습니다.</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B356D"/>
        </a:solidFill>
      </p:bgPr>
    </p:bg>
    <p:spTree>
      <p:nvGrpSpPr>
        <p:cNvPr id="1" name=""/>
        <p:cNvGrpSpPr/>
        <p:nvPr/>
      </p:nvGrpSpPr>
      <p:grpSpPr>
        <a:xfrm>
          <a:off x="0" y="0"/>
          <a:ext cx="0" cy="0"/>
          <a:chOff x="0" y="0"/>
          <a:chExt cx="0" cy="0"/>
        </a:xfrm>
      </p:grpSpPr>
      <p:sp>
        <p:nvSpPr>
          <p:cNvPr name="AutoShape 2" id="2"/>
          <p:cNvSpPr/>
          <p:nvPr/>
        </p:nvSpPr>
        <p:spPr>
          <a:xfrm>
            <a:off x="5255392" y="2142764"/>
            <a:ext cx="7513446" cy="0"/>
          </a:xfrm>
          <a:prstGeom prst="line">
            <a:avLst/>
          </a:prstGeom>
          <a:ln cap="flat" w="19050">
            <a:solidFill>
              <a:srgbClr val="FFFFFF"/>
            </a:solidFill>
            <a:prstDash val="solid"/>
            <a:headEnd type="none" len="sm" w="sm"/>
            <a:tailEnd type="none" len="sm" w="sm"/>
          </a:ln>
        </p:spPr>
      </p:sp>
      <p:sp>
        <p:nvSpPr>
          <p:cNvPr name="AutoShape 3" id="3"/>
          <p:cNvSpPr/>
          <p:nvPr/>
        </p:nvSpPr>
        <p:spPr>
          <a:xfrm>
            <a:off x="5255392" y="3035061"/>
            <a:ext cx="7513446" cy="0"/>
          </a:xfrm>
          <a:prstGeom prst="line">
            <a:avLst/>
          </a:prstGeom>
          <a:ln cap="flat" w="19050">
            <a:solidFill>
              <a:srgbClr val="FFFFFF"/>
            </a:solidFill>
            <a:prstDash val="solid"/>
            <a:headEnd type="none" len="sm" w="sm"/>
            <a:tailEnd type="none" len="sm" w="sm"/>
          </a:ln>
        </p:spPr>
      </p:sp>
      <p:sp>
        <p:nvSpPr>
          <p:cNvPr name="TextBox 4" id="4"/>
          <p:cNvSpPr txBox="true"/>
          <p:nvPr/>
        </p:nvSpPr>
        <p:spPr>
          <a:xfrm rot="0">
            <a:off x="6977055" y="2265405"/>
            <a:ext cx="4070119" cy="580390"/>
          </a:xfrm>
          <a:prstGeom prst="rect">
            <a:avLst/>
          </a:prstGeom>
        </p:spPr>
        <p:txBody>
          <a:bodyPr anchor="t" rtlCol="false" tIns="0" lIns="0" bIns="0" rIns="0">
            <a:spAutoFit/>
          </a:bodyPr>
          <a:lstStyle/>
          <a:p>
            <a:pPr algn="ctr">
              <a:lnSpc>
                <a:spcPts val="4759"/>
              </a:lnSpc>
            </a:pPr>
            <a:r>
              <a:rPr lang="en-US" sz="3399">
                <a:solidFill>
                  <a:srgbClr val="FFFFFF"/>
                </a:solidFill>
                <a:ea typeface="210 디딤명조"/>
              </a:rPr>
              <a:t>프로젝트 보완 개선점</a:t>
            </a:r>
          </a:p>
        </p:txBody>
      </p:sp>
      <p:sp>
        <p:nvSpPr>
          <p:cNvPr name="TextBox 5" id="5"/>
          <p:cNvSpPr txBox="true"/>
          <p:nvPr/>
        </p:nvSpPr>
        <p:spPr>
          <a:xfrm rot="0">
            <a:off x="5839545" y="3567771"/>
            <a:ext cx="6064883" cy="580390"/>
          </a:xfrm>
          <a:prstGeom prst="rect">
            <a:avLst/>
          </a:prstGeom>
        </p:spPr>
        <p:txBody>
          <a:bodyPr anchor="t" rtlCol="false" tIns="0" lIns="0" bIns="0" rIns="0">
            <a:spAutoFit/>
          </a:bodyPr>
          <a:lstStyle/>
          <a:p>
            <a:pPr algn="ctr">
              <a:lnSpc>
                <a:spcPts val="4759"/>
              </a:lnSpc>
            </a:pPr>
            <a:r>
              <a:rPr lang="en-US" sz="3399">
                <a:solidFill>
                  <a:srgbClr val="FFFFFF"/>
                </a:solidFill>
                <a:latin typeface="210 디딤명조"/>
                <a:ea typeface="210 디딤명조"/>
              </a:rPr>
              <a:t>1.아이디 비밀번호 찾기 기능구현</a:t>
            </a:r>
          </a:p>
        </p:txBody>
      </p:sp>
      <p:sp>
        <p:nvSpPr>
          <p:cNvPr name="TextBox 6" id="6"/>
          <p:cNvSpPr txBox="true"/>
          <p:nvPr/>
        </p:nvSpPr>
        <p:spPr>
          <a:xfrm rot="0">
            <a:off x="5064720" y="4872061"/>
            <a:ext cx="8158561" cy="580390"/>
          </a:xfrm>
          <a:prstGeom prst="rect">
            <a:avLst/>
          </a:prstGeom>
        </p:spPr>
        <p:txBody>
          <a:bodyPr anchor="t" rtlCol="false" tIns="0" lIns="0" bIns="0" rIns="0">
            <a:spAutoFit/>
          </a:bodyPr>
          <a:lstStyle/>
          <a:p>
            <a:pPr algn="ctr">
              <a:lnSpc>
                <a:spcPts val="4759"/>
              </a:lnSpc>
            </a:pPr>
            <a:r>
              <a:rPr lang="en-US" sz="3399">
                <a:solidFill>
                  <a:srgbClr val="FFFFFF"/>
                </a:solidFill>
                <a:latin typeface="210 디딤명조"/>
                <a:ea typeface="210 디딤명조"/>
              </a:rPr>
              <a:t>2.파일 업로드 시 다중 파일 업로드 지원</a:t>
            </a:r>
          </a:p>
        </p:txBody>
      </p:sp>
      <p:sp>
        <p:nvSpPr>
          <p:cNvPr name="TextBox 7" id="7"/>
          <p:cNvSpPr txBox="true"/>
          <p:nvPr/>
        </p:nvSpPr>
        <p:spPr>
          <a:xfrm rot="0">
            <a:off x="4932834" y="6062051"/>
            <a:ext cx="8158561" cy="580390"/>
          </a:xfrm>
          <a:prstGeom prst="rect">
            <a:avLst/>
          </a:prstGeom>
        </p:spPr>
        <p:txBody>
          <a:bodyPr anchor="t" rtlCol="false" tIns="0" lIns="0" bIns="0" rIns="0">
            <a:spAutoFit/>
          </a:bodyPr>
          <a:lstStyle/>
          <a:p>
            <a:pPr algn="ctr">
              <a:lnSpc>
                <a:spcPts val="4759"/>
              </a:lnSpc>
            </a:pPr>
            <a:r>
              <a:rPr lang="en-US" sz="3399">
                <a:solidFill>
                  <a:srgbClr val="FFFFFF"/>
                </a:solidFill>
                <a:latin typeface="210 디딤명조"/>
                <a:ea typeface="210 디딤명조"/>
              </a:rPr>
              <a:t>3.게시판 검색 및 페이징 기능 추가</a:t>
            </a:r>
          </a:p>
        </p:txBody>
      </p:sp>
      <p:sp>
        <p:nvSpPr>
          <p:cNvPr name="TextBox 8" id="8"/>
          <p:cNvSpPr txBox="true"/>
          <p:nvPr/>
        </p:nvSpPr>
        <p:spPr>
          <a:xfrm rot="0">
            <a:off x="4792706" y="7314521"/>
            <a:ext cx="8158561" cy="580390"/>
          </a:xfrm>
          <a:prstGeom prst="rect">
            <a:avLst/>
          </a:prstGeom>
        </p:spPr>
        <p:txBody>
          <a:bodyPr anchor="t" rtlCol="false" tIns="0" lIns="0" bIns="0" rIns="0">
            <a:spAutoFit/>
          </a:bodyPr>
          <a:lstStyle/>
          <a:p>
            <a:pPr algn="ctr">
              <a:lnSpc>
                <a:spcPts val="4759"/>
              </a:lnSpc>
            </a:pPr>
            <a:r>
              <a:rPr lang="en-US" sz="3399">
                <a:solidFill>
                  <a:srgbClr val="FFFFFF"/>
                </a:solidFill>
                <a:latin typeface="210 디딤명조"/>
                <a:ea typeface="210 디딤명조"/>
              </a:rPr>
              <a:t>4. 이메일 인증 기능 추가 </a:t>
            </a:r>
          </a:p>
        </p:txBody>
      </p:sp>
      <p:sp>
        <p:nvSpPr>
          <p:cNvPr name="TextBox 9" id="9"/>
          <p:cNvSpPr txBox="true"/>
          <p:nvPr/>
        </p:nvSpPr>
        <p:spPr>
          <a:xfrm rot="0">
            <a:off x="4792706" y="8504511"/>
            <a:ext cx="8158561" cy="580390"/>
          </a:xfrm>
          <a:prstGeom prst="rect">
            <a:avLst/>
          </a:prstGeom>
        </p:spPr>
        <p:txBody>
          <a:bodyPr anchor="t" rtlCol="false" tIns="0" lIns="0" bIns="0" rIns="0">
            <a:spAutoFit/>
          </a:bodyPr>
          <a:lstStyle/>
          <a:p>
            <a:pPr algn="ctr">
              <a:lnSpc>
                <a:spcPts val="4759"/>
              </a:lnSpc>
            </a:pPr>
            <a:r>
              <a:rPr lang="en-US" sz="3399">
                <a:solidFill>
                  <a:srgbClr val="FFFFFF"/>
                </a:solidFill>
                <a:latin typeface="210 디딤명조"/>
                <a:ea typeface="210 디딤명조"/>
              </a:rPr>
              <a:t>5. 댓글기능의 부재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B356D"/>
        </a:solidFill>
      </p:bgPr>
    </p:bg>
    <p:spTree>
      <p:nvGrpSpPr>
        <p:cNvPr id="1" name=""/>
        <p:cNvGrpSpPr/>
        <p:nvPr/>
      </p:nvGrpSpPr>
      <p:grpSpPr>
        <a:xfrm>
          <a:off x="0" y="0"/>
          <a:ext cx="0" cy="0"/>
          <a:chOff x="0" y="0"/>
          <a:chExt cx="0" cy="0"/>
        </a:xfrm>
      </p:grpSpPr>
      <p:sp>
        <p:nvSpPr>
          <p:cNvPr name="TextBox 2" id="2"/>
          <p:cNvSpPr txBox="true"/>
          <p:nvPr/>
        </p:nvSpPr>
        <p:spPr>
          <a:xfrm rot="0">
            <a:off x="4975740" y="3011546"/>
            <a:ext cx="8336519" cy="1946276"/>
          </a:xfrm>
          <a:prstGeom prst="rect">
            <a:avLst/>
          </a:prstGeom>
        </p:spPr>
        <p:txBody>
          <a:bodyPr anchor="t" rtlCol="false" tIns="0" lIns="0" bIns="0" rIns="0">
            <a:spAutoFit/>
          </a:bodyPr>
          <a:lstStyle/>
          <a:p>
            <a:pPr algn="ctr">
              <a:lnSpc>
                <a:spcPts val="16399"/>
              </a:lnSpc>
            </a:pPr>
            <a:r>
              <a:rPr lang="en-US" sz="9999">
                <a:solidFill>
                  <a:srgbClr val="FFFFFF"/>
                </a:solidFill>
                <a:latin typeface="NanumMyeongjo Bold"/>
              </a:rPr>
              <a:t>Q&amp;A</a:t>
            </a:r>
          </a:p>
        </p:txBody>
      </p:sp>
      <p:sp>
        <p:nvSpPr>
          <p:cNvPr name="TextBox 3" id="3"/>
          <p:cNvSpPr txBox="true"/>
          <p:nvPr/>
        </p:nvSpPr>
        <p:spPr>
          <a:xfrm rot="0">
            <a:off x="6746256" y="5868044"/>
            <a:ext cx="5059258" cy="580390"/>
          </a:xfrm>
          <a:prstGeom prst="rect">
            <a:avLst/>
          </a:prstGeom>
        </p:spPr>
        <p:txBody>
          <a:bodyPr anchor="t" rtlCol="false" tIns="0" lIns="0" bIns="0" rIns="0">
            <a:spAutoFit/>
          </a:bodyPr>
          <a:lstStyle/>
          <a:p>
            <a:pPr algn="ctr">
              <a:lnSpc>
                <a:spcPts val="4759"/>
              </a:lnSpc>
            </a:pPr>
            <a:r>
              <a:rPr lang="en-US" sz="3399">
                <a:solidFill>
                  <a:srgbClr val="FFFFFF"/>
                </a:solidFill>
                <a:latin typeface="210 디딤명조"/>
                <a:ea typeface="210 디딤명조"/>
              </a:rPr>
              <a:t>질문 딱 한개만 받습니다.</a:t>
            </a:r>
          </a:p>
        </p:txBody>
      </p:sp>
      <p:sp>
        <p:nvSpPr>
          <p:cNvPr name="AutoShape 4" id="4"/>
          <p:cNvSpPr/>
          <p:nvPr/>
        </p:nvSpPr>
        <p:spPr>
          <a:xfrm>
            <a:off x="5387277" y="5745428"/>
            <a:ext cx="7513446" cy="0"/>
          </a:xfrm>
          <a:prstGeom prst="line">
            <a:avLst/>
          </a:prstGeom>
          <a:ln cap="flat" w="19050">
            <a:solidFill>
              <a:srgbClr val="FFFFFF"/>
            </a:solidFill>
            <a:prstDash val="solid"/>
            <a:headEnd type="none" len="sm" w="sm"/>
            <a:tailEnd type="none" len="sm" w="sm"/>
          </a:ln>
        </p:spPr>
      </p:sp>
      <p:sp>
        <p:nvSpPr>
          <p:cNvPr name="AutoShape 5" id="5"/>
          <p:cNvSpPr/>
          <p:nvPr/>
        </p:nvSpPr>
        <p:spPr>
          <a:xfrm>
            <a:off x="5387277" y="6637725"/>
            <a:ext cx="7513446"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0B356D"/>
        </a:solidFill>
      </p:bgPr>
    </p:bg>
    <p:spTree>
      <p:nvGrpSpPr>
        <p:cNvPr id="1" name=""/>
        <p:cNvGrpSpPr/>
        <p:nvPr/>
      </p:nvGrpSpPr>
      <p:grpSpPr>
        <a:xfrm>
          <a:off x="0" y="0"/>
          <a:ext cx="0" cy="0"/>
          <a:chOff x="0" y="0"/>
          <a:chExt cx="0" cy="0"/>
        </a:xfrm>
      </p:grpSpPr>
      <p:sp>
        <p:nvSpPr>
          <p:cNvPr name="TextBox 2" id="2"/>
          <p:cNvSpPr txBox="true"/>
          <p:nvPr/>
        </p:nvSpPr>
        <p:spPr>
          <a:xfrm rot="0">
            <a:off x="4975740" y="2951476"/>
            <a:ext cx="8336519" cy="1946276"/>
          </a:xfrm>
          <a:prstGeom prst="rect">
            <a:avLst/>
          </a:prstGeom>
        </p:spPr>
        <p:txBody>
          <a:bodyPr anchor="t" rtlCol="false" tIns="0" lIns="0" bIns="0" rIns="0">
            <a:spAutoFit/>
          </a:bodyPr>
          <a:lstStyle/>
          <a:p>
            <a:pPr algn="ctr">
              <a:lnSpc>
                <a:spcPts val="16399"/>
              </a:lnSpc>
            </a:pPr>
            <a:r>
              <a:rPr lang="en-US" sz="9999">
                <a:solidFill>
                  <a:srgbClr val="FFFFFF"/>
                </a:solidFill>
                <a:ea typeface="NanumMyeongjo Bold"/>
              </a:rPr>
              <a:t>감사합니다</a:t>
            </a:r>
          </a:p>
        </p:txBody>
      </p:sp>
      <p:sp>
        <p:nvSpPr>
          <p:cNvPr name="TextBox 3" id="3"/>
          <p:cNvSpPr txBox="true"/>
          <p:nvPr/>
        </p:nvSpPr>
        <p:spPr>
          <a:xfrm rot="0">
            <a:off x="7108941" y="5868069"/>
            <a:ext cx="4070119" cy="580340"/>
          </a:xfrm>
          <a:prstGeom prst="rect">
            <a:avLst/>
          </a:prstGeom>
        </p:spPr>
        <p:txBody>
          <a:bodyPr anchor="t" rtlCol="false" tIns="0" lIns="0" bIns="0" rIns="0">
            <a:spAutoFit/>
          </a:bodyPr>
          <a:lstStyle/>
          <a:p>
            <a:pPr algn="ctr">
              <a:lnSpc>
                <a:spcPts val="4759"/>
              </a:lnSpc>
            </a:pPr>
            <a:r>
              <a:rPr lang="en-US" sz="3399">
                <a:solidFill>
                  <a:srgbClr val="FFFFFF"/>
                </a:solidFill>
                <a:latin typeface="210 디딤명조"/>
              </a:rPr>
              <a:t>THANK YOU</a:t>
            </a:r>
          </a:p>
        </p:txBody>
      </p:sp>
      <p:sp>
        <p:nvSpPr>
          <p:cNvPr name="AutoShape 4" id="4"/>
          <p:cNvSpPr/>
          <p:nvPr/>
        </p:nvSpPr>
        <p:spPr>
          <a:xfrm>
            <a:off x="5387277" y="5745428"/>
            <a:ext cx="7513446" cy="0"/>
          </a:xfrm>
          <a:prstGeom prst="line">
            <a:avLst/>
          </a:prstGeom>
          <a:ln cap="flat" w="19050">
            <a:solidFill>
              <a:srgbClr val="FFFFFF"/>
            </a:solidFill>
            <a:prstDash val="solid"/>
            <a:headEnd type="none" len="sm" w="sm"/>
            <a:tailEnd type="none" len="sm" w="sm"/>
          </a:ln>
        </p:spPr>
      </p:sp>
      <p:sp>
        <p:nvSpPr>
          <p:cNvPr name="AutoShape 5" id="5"/>
          <p:cNvSpPr/>
          <p:nvPr/>
        </p:nvSpPr>
        <p:spPr>
          <a:xfrm>
            <a:off x="5387277" y="6637725"/>
            <a:ext cx="7513446"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0B356D"/>
        </a:solidFill>
      </p:bgPr>
    </p:bg>
    <p:spTree>
      <p:nvGrpSpPr>
        <p:cNvPr id="1" name=""/>
        <p:cNvGrpSpPr/>
        <p:nvPr/>
      </p:nvGrpSpPr>
      <p:grpSpPr>
        <a:xfrm>
          <a:off x="0" y="0"/>
          <a:ext cx="0" cy="0"/>
          <a:chOff x="0" y="0"/>
          <a:chExt cx="0" cy="0"/>
        </a:xfrm>
      </p:grpSpPr>
      <p:sp>
        <p:nvSpPr>
          <p:cNvPr name="TextBox 2" id="2"/>
          <p:cNvSpPr txBox="true"/>
          <p:nvPr/>
        </p:nvSpPr>
        <p:spPr>
          <a:xfrm rot="0">
            <a:off x="4975740" y="2094226"/>
            <a:ext cx="8336519" cy="1946227"/>
          </a:xfrm>
          <a:prstGeom prst="rect">
            <a:avLst/>
          </a:prstGeom>
        </p:spPr>
        <p:txBody>
          <a:bodyPr anchor="t" rtlCol="false" tIns="0" lIns="0" bIns="0" rIns="0">
            <a:spAutoFit/>
          </a:bodyPr>
          <a:lstStyle/>
          <a:p>
            <a:pPr algn="ctr">
              <a:lnSpc>
                <a:spcPts val="16399"/>
              </a:lnSpc>
            </a:pPr>
            <a:r>
              <a:rPr lang="en-US" sz="9999">
                <a:solidFill>
                  <a:srgbClr val="FFFFFF"/>
                </a:solidFill>
                <a:ea typeface="NanumMyeongjo Bold"/>
              </a:rPr>
              <a:t>목차</a:t>
            </a:r>
          </a:p>
        </p:txBody>
      </p:sp>
      <p:sp>
        <p:nvSpPr>
          <p:cNvPr name="TextBox 3" id="3"/>
          <p:cNvSpPr txBox="true"/>
          <p:nvPr/>
        </p:nvSpPr>
        <p:spPr>
          <a:xfrm rot="0">
            <a:off x="5471607" y="5729729"/>
            <a:ext cx="7344786" cy="3116707"/>
          </a:xfrm>
          <a:prstGeom prst="rect">
            <a:avLst/>
          </a:prstGeom>
        </p:spPr>
        <p:txBody>
          <a:bodyPr anchor="t" rtlCol="false" tIns="0" lIns="0" bIns="0" rIns="0">
            <a:spAutoFit/>
          </a:bodyPr>
          <a:lstStyle/>
          <a:p>
            <a:pPr algn="ctr">
              <a:lnSpc>
                <a:spcPts val="4963"/>
              </a:lnSpc>
            </a:pPr>
            <a:r>
              <a:rPr lang="en-US" sz="3399">
                <a:solidFill>
                  <a:srgbClr val="FFFFFF"/>
                </a:solidFill>
                <a:ea typeface="210 디딤명조"/>
              </a:rPr>
              <a:t>프로젝트 개요</a:t>
            </a:r>
          </a:p>
          <a:p>
            <a:pPr algn="ctr">
              <a:lnSpc>
                <a:spcPts val="4963"/>
              </a:lnSpc>
            </a:pPr>
            <a:r>
              <a:rPr lang="en-US" sz="3399">
                <a:solidFill>
                  <a:srgbClr val="FFFFFF"/>
                </a:solidFill>
                <a:ea typeface="210 디딤명조"/>
              </a:rPr>
              <a:t>프로젝트 목적</a:t>
            </a:r>
          </a:p>
          <a:p>
            <a:pPr algn="ctr">
              <a:lnSpc>
                <a:spcPts val="4963"/>
              </a:lnSpc>
            </a:pPr>
            <a:r>
              <a:rPr lang="en-US" sz="3399">
                <a:solidFill>
                  <a:srgbClr val="FFFFFF"/>
                </a:solidFill>
                <a:ea typeface="210 디딤명조"/>
              </a:rPr>
              <a:t>프로젝트 개발환경정보</a:t>
            </a:r>
          </a:p>
          <a:p>
            <a:pPr algn="ctr">
              <a:lnSpc>
                <a:spcPts val="4963"/>
              </a:lnSpc>
            </a:pPr>
            <a:r>
              <a:rPr lang="en-US" sz="3399">
                <a:solidFill>
                  <a:srgbClr val="FFFFFF"/>
                </a:solidFill>
                <a:ea typeface="210 디딤명조"/>
              </a:rPr>
              <a:t>주요기능</a:t>
            </a:r>
          </a:p>
          <a:p>
            <a:pPr algn="ctr">
              <a:lnSpc>
                <a:spcPts val="4963"/>
              </a:lnSpc>
            </a:pPr>
            <a:r>
              <a:rPr lang="en-US" sz="3399">
                <a:solidFill>
                  <a:srgbClr val="FFFFFF"/>
                </a:solidFill>
                <a:ea typeface="210 디딤명조"/>
              </a:rPr>
              <a:t>프로젝트 보완점</a:t>
            </a:r>
          </a:p>
        </p:txBody>
      </p:sp>
      <p:sp>
        <p:nvSpPr>
          <p:cNvPr name="AutoShape 4" id="4"/>
          <p:cNvSpPr/>
          <p:nvPr/>
        </p:nvSpPr>
        <p:spPr>
          <a:xfrm flipV="true">
            <a:off x="-267395" y="4316678"/>
            <a:ext cx="18555395" cy="0"/>
          </a:xfrm>
          <a:prstGeom prst="line">
            <a:avLst/>
          </a:prstGeom>
          <a:ln cap="flat" w="19050">
            <a:solidFill>
              <a:srgbClr val="FFFFFF"/>
            </a:solidFill>
            <a:prstDash val="solid"/>
            <a:headEnd type="none" len="sm" w="sm"/>
            <a:tailEnd type="none" len="sm" w="sm"/>
          </a:ln>
        </p:spPr>
      </p:sp>
      <p:sp>
        <p:nvSpPr>
          <p:cNvPr name="AutoShape 5" id="5"/>
          <p:cNvSpPr/>
          <p:nvPr/>
        </p:nvSpPr>
        <p:spPr>
          <a:xfrm>
            <a:off x="-1141826" y="5208975"/>
            <a:ext cx="19429826"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B356D"/>
        </a:solidFill>
      </p:bgPr>
    </p:bg>
    <p:spTree>
      <p:nvGrpSpPr>
        <p:cNvPr id="1" name=""/>
        <p:cNvGrpSpPr/>
        <p:nvPr/>
      </p:nvGrpSpPr>
      <p:grpSpPr>
        <a:xfrm>
          <a:off x="0" y="0"/>
          <a:ext cx="0" cy="0"/>
          <a:chOff x="0" y="0"/>
          <a:chExt cx="0" cy="0"/>
        </a:xfrm>
      </p:grpSpPr>
      <p:sp>
        <p:nvSpPr>
          <p:cNvPr name="AutoShape 2" id="2"/>
          <p:cNvSpPr/>
          <p:nvPr/>
        </p:nvSpPr>
        <p:spPr>
          <a:xfrm>
            <a:off x="1028700" y="1038225"/>
            <a:ext cx="7513446" cy="0"/>
          </a:xfrm>
          <a:prstGeom prst="line">
            <a:avLst/>
          </a:prstGeom>
          <a:ln cap="flat" w="19050">
            <a:solidFill>
              <a:srgbClr val="FFFFFF"/>
            </a:solidFill>
            <a:prstDash val="solid"/>
            <a:headEnd type="none" len="sm" w="sm"/>
            <a:tailEnd type="none" len="sm" w="sm"/>
          </a:ln>
        </p:spPr>
      </p:sp>
      <p:sp>
        <p:nvSpPr>
          <p:cNvPr name="AutoShape 3" id="3"/>
          <p:cNvSpPr/>
          <p:nvPr/>
        </p:nvSpPr>
        <p:spPr>
          <a:xfrm>
            <a:off x="1028700" y="1930522"/>
            <a:ext cx="7513446" cy="0"/>
          </a:xfrm>
          <a:prstGeom prst="line">
            <a:avLst/>
          </a:prstGeom>
          <a:ln cap="flat" w="19050">
            <a:solidFill>
              <a:srgbClr val="FFFFFF"/>
            </a:solidFill>
            <a:prstDash val="solid"/>
            <a:headEnd type="none" len="sm" w="sm"/>
            <a:tailEnd type="none" len="sm" w="sm"/>
          </a:ln>
        </p:spPr>
      </p:sp>
      <p:sp>
        <p:nvSpPr>
          <p:cNvPr name="AutoShape 4" id="4"/>
          <p:cNvSpPr/>
          <p:nvPr/>
        </p:nvSpPr>
        <p:spPr>
          <a:xfrm>
            <a:off x="9144000" y="4341251"/>
            <a:ext cx="7513446" cy="0"/>
          </a:xfrm>
          <a:prstGeom prst="line">
            <a:avLst/>
          </a:prstGeom>
          <a:ln cap="flat" w="19050">
            <a:solidFill>
              <a:srgbClr val="FFFFFF"/>
            </a:solidFill>
            <a:prstDash val="solid"/>
            <a:headEnd type="none" len="sm" w="sm"/>
            <a:tailEnd type="none" len="sm" w="sm"/>
          </a:ln>
        </p:spPr>
      </p:sp>
      <p:grpSp>
        <p:nvGrpSpPr>
          <p:cNvPr name="Group 5" id="5"/>
          <p:cNvGrpSpPr>
            <a:grpSpLocks noChangeAspect="true"/>
          </p:cNvGrpSpPr>
          <p:nvPr/>
        </p:nvGrpSpPr>
        <p:grpSpPr>
          <a:xfrm rot="0">
            <a:off x="1258674" y="2489707"/>
            <a:ext cx="6107263" cy="7094869"/>
            <a:chOff x="0" y="0"/>
            <a:chExt cx="5466080" cy="6350000"/>
          </a:xfrm>
        </p:grpSpPr>
        <p:sp>
          <p:nvSpPr>
            <p:cNvPr name="Freeform 6" id="6"/>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7" id="7"/>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16692" t="0" r="-40436" b="0"/>
              </a:stretch>
            </a:blipFill>
          </p:spPr>
        </p:sp>
        <p:sp>
          <p:nvSpPr>
            <p:cNvPr name="Freeform 8" id="8"/>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9" id="9"/>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TextBox 10" id="10"/>
          <p:cNvSpPr txBox="true"/>
          <p:nvPr/>
        </p:nvSpPr>
        <p:spPr>
          <a:xfrm rot="0">
            <a:off x="8821757" y="3573796"/>
            <a:ext cx="8229971" cy="506095"/>
          </a:xfrm>
          <a:prstGeom prst="rect">
            <a:avLst/>
          </a:prstGeom>
        </p:spPr>
        <p:txBody>
          <a:bodyPr anchor="t" rtlCol="false" tIns="0" lIns="0" bIns="0" rIns="0">
            <a:spAutoFit/>
          </a:bodyPr>
          <a:lstStyle/>
          <a:p>
            <a:pPr algn="l">
              <a:lnSpc>
                <a:spcPts val="3814"/>
              </a:lnSpc>
            </a:pPr>
            <a:r>
              <a:rPr lang="en-US" sz="3499">
                <a:solidFill>
                  <a:srgbClr val="FFFFFF"/>
                </a:solidFill>
                <a:latin typeface="210 디딤명조 Bold"/>
                <a:ea typeface="210 디딤명조 Bold"/>
              </a:rPr>
              <a:t>“속초속촉” 프로젝트 배경</a:t>
            </a:r>
          </a:p>
        </p:txBody>
      </p:sp>
      <p:sp>
        <p:nvSpPr>
          <p:cNvPr name="TextBox 11" id="11"/>
          <p:cNvSpPr txBox="true"/>
          <p:nvPr/>
        </p:nvSpPr>
        <p:spPr>
          <a:xfrm rot="0">
            <a:off x="1028700" y="1147317"/>
            <a:ext cx="838936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210 디딤명조"/>
                <a:ea typeface="210 디딤명조"/>
              </a:rPr>
              <a:t>01 프로젝트 개요 (PROJECT OUTLINE)</a:t>
            </a:r>
          </a:p>
          <a:p>
            <a:pPr algn="ctr">
              <a:lnSpc>
                <a:spcPts val="4759"/>
              </a:lnSpc>
            </a:pPr>
          </a:p>
        </p:txBody>
      </p:sp>
      <p:sp>
        <p:nvSpPr>
          <p:cNvPr name="TextBox 12" id="12"/>
          <p:cNvSpPr txBox="true"/>
          <p:nvPr/>
        </p:nvSpPr>
        <p:spPr>
          <a:xfrm rot="0">
            <a:off x="8821757" y="4841774"/>
            <a:ext cx="7513446" cy="941070"/>
          </a:xfrm>
          <a:prstGeom prst="rect">
            <a:avLst/>
          </a:prstGeom>
        </p:spPr>
        <p:txBody>
          <a:bodyPr anchor="t" rtlCol="false" tIns="0" lIns="0" bIns="0" rIns="0">
            <a:spAutoFit/>
          </a:bodyPr>
          <a:lstStyle/>
          <a:p>
            <a:pPr algn="l">
              <a:lnSpc>
                <a:spcPts val="3780"/>
              </a:lnSpc>
            </a:pPr>
            <a:r>
              <a:rPr lang="en-US" sz="2700">
                <a:solidFill>
                  <a:srgbClr val="FFFFFF"/>
                </a:solidFill>
                <a:latin typeface="210 디딤명조"/>
                <a:ea typeface="210 디딤명조"/>
              </a:rPr>
              <a:t>안녕하세요. 저희가 이 프로젝트를 진행하게 된</a:t>
            </a:r>
          </a:p>
          <a:p>
            <a:pPr algn="l">
              <a:lnSpc>
                <a:spcPts val="3780"/>
              </a:lnSpc>
            </a:pPr>
            <a:r>
              <a:rPr lang="en-US" sz="2700">
                <a:solidFill>
                  <a:srgbClr val="FFFFFF"/>
                </a:solidFill>
                <a:latin typeface="210 디딤명조"/>
                <a:ea typeface="210 디딤명조"/>
              </a:rPr>
              <a:t>배경에 대해 자세하게 설명드리겠습니다.</a:t>
            </a:r>
          </a:p>
        </p:txBody>
      </p:sp>
      <p:sp>
        <p:nvSpPr>
          <p:cNvPr name="TextBox 13" id="13"/>
          <p:cNvSpPr txBox="true"/>
          <p:nvPr/>
        </p:nvSpPr>
        <p:spPr>
          <a:xfrm rot="0">
            <a:off x="8821757" y="5979992"/>
            <a:ext cx="7513446" cy="2369820"/>
          </a:xfrm>
          <a:prstGeom prst="rect">
            <a:avLst/>
          </a:prstGeom>
        </p:spPr>
        <p:txBody>
          <a:bodyPr anchor="t" rtlCol="false" tIns="0" lIns="0" bIns="0" rIns="0">
            <a:spAutoFit/>
          </a:bodyPr>
          <a:lstStyle/>
          <a:p>
            <a:pPr algn="l">
              <a:lnSpc>
                <a:spcPts val="3780"/>
              </a:lnSpc>
            </a:pPr>
            <a:r>
              <a:rPr lang="en-US" sz="2700">
                <a:solidFill>
                  <a:srgbClr val="FFFFFF"/>
                </a:solidFill>
                <a:ea typeface="210 디딤명조"/>
              </a:rPr>
              <a:t>산과 바다가 함께 위치하고있으며 많은 관광요소가 모여 있는 속초시를 소개하기 위한</a:t>
            </a:r>
          </a:p>
          <a:p>
            <a:pPr algn="l">
              <a:lnSpc>
                <a:spcPts val="3780"/>
              </a:lnSpc>
            </a:pPr>
            <a:r>
              <a:rPr lang="en-US" sz="2700">
                <a:solidFill>
                  <a:srgbClr val="FFFFFF"/>
                </a:solidFill>
                <a:latin typeface="210 디딤명조"/>
                <a:ea typeface="210 디딤명조"/>
              </a:rPr>
              <a:t>웹 애플리케이션을 자바 기반의 웹 애플리케이션으로 개발하게 되었습니다.</a:t>
            </a:r>
          </a:p>
          <a:p>
            <a:pPr algn="l">
              <a:lnSpc>
                <a:spcPts val="378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B356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033117" cy="8229600"/>
            <a:chOff x="0" y="0"/>
            <a:chExt cx="649910" cy="1062662"/>
          </a:xfrm>
        </p:grpSpPr>
        <p:sp>
          <p:nvSpPr>
            <p:cNvPr name="Freeform 3" id="3"/>
            <p:cNvSpPr/>
            <p:nvPr/>
          </p:nvSpPr>
          <p:spPr>
            <a:xfrm flipH="false" flipV="false" rot="0">
              <a:off x="0" y="0"/>
              <a:ext cx="649910" cy="1062662"/>
            </a:xfrm>
            <a:custGeom>
              <a:avLst/>
              <a:gdLst/>
              <a:ahLst/>
              <a:cxnLst/>
              <a:rect r="r" b="b" t="t" l="l"/>
              <a:pathLst>
                <a:path h="1062662" w="649910">
                  <a:moveTo>
                    <a:pt x="0" y="0"/>
                  </a:moveTo>
                  <a:lnTo>
                    <a:pt x="649910" y="0"/>
                  </a:lnTo>
                  <a:lnTo>
                    <a:pt x="649910" y="1062662"/>
                  </a:lnTo>
                  <a:lnTo>
                    <a:pt x="0" y="1062662"/>
                  </a:lnTo>
                  <a:close/>
                </a:path>
              </a:pathLst>
            </a:custGeom>
            <a:blipFill>
              <a:blip r:embed="rId2"/>
              <a:stretch>
                <a:fillRect l="-7952" t="0" r="-7952" b="0"/>
              </a:stretch>
            </a:blipFill>
          </p:spPr>
        </p:sp>
      </p:grpSp>
      <p:grpSp>
        <p:nvGrpSpPr>
          <p:cNvPr name="Group 4" id="4"/>
          <p:cNvGrpSpPr/>
          <p:nvPr/>
        </p:nvGrpSpPr>
        <p:grpSpPr>
          <a:xfrm rot="0">
            <a:off x="6627441" y="1028700"/>
            <a:ext cx="5033117" cy="5331219"/>
            <a:chOff x="0" y="0"/>
            <a:chExt cx="649910" cy="688403"/>
          </a:xfrm>
        </p:grpSpPr>
        <p:sp>
          <p:nvSpPr>
            <p:cNvPr name="Freeform 5" id="5"/>
            <p:cNvSpPr/>
            <p:nvPr/>
          </p:nvSpPr>
          <p:spPr>
            <a:xfrm flipH="false" flipV="false" rot="0">
              <a:off x="0" y="0"/>
              <a:ext cx="649910" cy="688403"/>
            </a:xfrm>
            <a:custGeom>
              <a:avLst/>
              <a:gdLst/>
              <a:ahLst/>
              <a:cxnLst/>
              <a:rect r="r" b="b" t="t" l="l"/>
              <a:pathLst>
                <a:path h="688403" w="649910">
                  <a:moveTo>
                    <a:pt x="0" y="0"/>
                  </a:moveTo>
                  <a:lnTo>
                    <a:pt x="649910" y="0"/>
                  </a:lnTo>
                  <a:lnTo>
                    <a:pt x="649910" y="688403"/>
                  </a:lnTo>
                  <a:lnTo>
                    <a:pt x="0" y="688403"/>
                  </a:lnTo>
                  <a:close/>
                </a:path>
              </a:pathLst>
            </a:custGeom>
            <a:blipFill>
              <a:blip r:embed="rId3"/>
              <a:stretch>
                <a:fillRect l="-46389" t="0" r="-46389" b="0"/>
              </a:stretch>
            </a:blipFill>
          </p:spPr>
        </p:sp>
      </p:grpSp>
      <p:grpSp>
        <p:nvGrpSpPr>
          <p:cNvPr name="Group 6" id="6"/>
          <p:cNvGrpSpPr/>
          <p:nvPr/>
        </p:nvGrpSpPr>
        <p:grpSpPr>
          <a:xfrm rot="0">
            <a:off x="12226183" y="1028700"/>
            <a:ext cx="5033117" cy="1997330"/>
            <a:chOff x="0" y="0"/>
            <a:chExt cx="649910" cy="257909"/>
          </a:xfrm>
        </p:grpSpPr>
        <p:sp>
          <p:nvSpPr>
            <p:cNvPr name="Freeform 7" id="7"/>
            <p:cNvSpPr/>
            <p:nvPr/>
          </p:nvSpPr>
          <p:spPr>
            <a:xfrm flipH="false" flipV="false" rot="0">
              <a:off x="0" y="0"/>
              <a:ext cx="649910" cy="257909"/>
            </a:xfrm>
            <a:custGeom>
              <a:avLst/>
              <a:gdLst/>
              <a:ahLst/>
              <a:cxnLst/>
              <a:rect r="r" b="b" t="t" l="l"/>
              <a:pathLst>
                <a:path h="257909" w="649910">
                  <a:moveTo>
                    <a:pt x="0" y="0"/>
                  </a:moveTo>
                  <a:lnTo>
                    <a:pt x="649910" y="0"/>
                  </a:lnTo>
                  <a:lnTo>
                    <a:pt x="649910" y="257909"/>
                  </a:lnTo>
                  <a:lnTo>
                    <a:pt x="0" y="257909"/>
                  </a:lnTo>
                  <a:close/>
                </a:path>
              </a:pathLst>
            </a:custGeom>
            <a:blipFill>
              <a:blip r:embed="rId4"/>
              <a:stretch>
                <a:fillRect l="0" t="-3110" r="0" b="-3110"/>
              </a:stretch>
            </a:blipFill>
          </p:spPr>
        </p:sp>
      </p:grpSp>
      <p:grpSp>
        <p:nvGrpSpPr>
          <p:cNvPr name="Group 8" id="8"/>
          <p:cNvGrpSpPr/>
          <p:nvPr/>
        </p:nvGrpSpPr>
        <p:grpSpPr>
          <a:xfrm rot="0">
            <a:off x="12226183" y="3506590"/>
            <a:ext cx="5033117" cy="2853329"/>
            <a:chOff x="0" y="0"/>
            <a:chExt cx="649910" cy="368441"/>
          </a:xfrm>
        </p:grpSpPr>
        <p:sp>
          <p:nvSpPr>
            <p:cNvPr name="Freeform 9" id="9"/>
            <p:cNvSpPr/>
            <p:nvPr/>
          </p:nvSpPr>
          <p:spPr>
            <a:xfrm flipH="false" flipV="false" rot="0">
              <a:off x="0" y="0"/>
              <a:ext cx="649910" cy="368441"/>
            </a:xfrm>
            <a:custGeom>
              <a:avLst/>
              <a:gdLst/>
              <a:ahLst/>
              <a:cxnLst/>
              <a:rect r="r" b="b" t="t" l="l"/>
              <a:pathLst>
                <a:path h="368441" w="649910">
                  <a:moveTo>
                    <a:pt x="0" y="0"/>
                  </a:moveTo>
                  <a:lnTo>
                    <a:pt x="649910" y="0"/>
                  </a:lnTo>
                  <a:lnTo>
                    <a:pt x="649910" y="368441"/>
                  </a:lnTo>
                  <a:lnTo>
                    <a:pt x="0" y="368441"/>
                  </a:lnTo>
                  <a:close/>
                </a:path>
              </a:pathLst>
            </a:custGeom>
            <a:blipFill>
              <a:blip r:embed="rId5"/>
              <a:stretch>
                <a:fillRect l="0" t="-10657" r="0" b="-10657"/>
              </a:stretch>
            </a:blipFill>
          </p:spPr>
        </p:sp>
      </p:grpSp>
      <p:sp>
        <p:nvSpPr>
          <p:cNvPr name="AutoShape 10" id="10"/>
          <p:cNvSpPr/>
          <p:nvPr/>
        </p:nvSpPr>
        <p:spPr>
          <a:xfrm>
            <a:off x="6627441" y="7523760"/>
            <a:ext cx="7513446" cy="0"/>
          </a:xfrm>
          <a:prstGeom prst="line">
            <a:avLst/>
          </a:prstGeom>
          <a:ln cap="flat" w="19050">
            <a:solidFill>
              <a:srgbClr val="FFFFFF"/>
            </a:solidFill>
            <a:prstDash val="solid"/>
            <a:headEnd type="none" len="sm" w="sm"/>
            <a:tailEnd type="none" len="sm" w="sm"/>
          </a:ln>
        </p:spPr>
      </p:sp>
      <p:sp>
        <p:nvSpPr>
          <p:cNvPr name="TextBox 11" id="11"/>
          <p:cNvSpPr txBox="true"/>
          <p:nvPr/>
        </p:nvSpPr>
        <p:spPr>
          <a:xfrm rot="0">
            <a:off x="6726355" y="7780414"/>
            <a:ext cx="10761120" cy="1893570"/>
          </a:xfrm>
          <a:prstGeom prst="rect">
            <a:avLst/>
          </a:prstGeom>
        </p:spPr>
        <p:txBody>
          <a:bodyPr anchor="t" rtlCol="false" tIns="0" lIns="0" bIns="0" rIns="0">
            <a:spAutoFit/>
          </a:bodyPr>
          <a:lstStyle/>
          <a:p>
            <a:pPr algn="l">
              <a:lnSpc>
                <a:spcPts val="3780"/>
              </a:lnSpc>
            </a:pPr>
            <a:r>
              <a:rPr lang="en-US" sz="2700">
                <a:solidFill>
                  <a:srgbClr val="FFFFFF"/>
                </a:solidFill>
                <a:latin typeface="210 디딤명조"/>
                <a:ea typeface="210 디딤명조"/>
              </a:rPr>
              <a:t>사이트의 소개, 그리고 속초시에서 주관하는 문화/예술과 관련된 요소들과 </a:t>
            </a:r>
          </a:p>
          <a:p>
            <a:pPr algn="l">
              <a:lnSpc>
                <a:spcPts val="3780"/>
              </a:lnSpc>
            </a:pPr>
            <a:r>
              <a:rPr lang="en-US" sz="2700">
                <a:solidFill>
                  <a:srgbClr val="FFFFFF"/>
                </a:solidFill>
                <a:latin typeface="210 디딤명조"/>
                <a:ea typeface="210 디딤명조"/>
              </a:rPr>
              <a:t>속초시에 위치한 관광명소와 맛집 등을 소개하고, </a:t>
            </a:r>
          </a:p>
          <a:p>
            <a:pPr algn="l">
              <a:lnSpc>
                <a:spcPts val="3780"/>
              </a:lnSpc>
            </a:pPr>
            <a:r>
              <a:rPr lang="en-US" sz="2700">
                <a:solidFill>
                  <a:srgbClr val="FFFFFF"/>
                </a:solidFill>
                <a:latin typeface="210 디딤명조"/>
                <a:ea typeface="210 디딤명조"/>
              </a:rPr>
              <a:t>커뮤니티를 이루며   정보를 공유할 목적으로 개발하게 되었습니다.</a:t>
            </a:r>
          </a:p>
          <a:p>
            <a:pPr algn="l">
              <a:lnSpc>
                <a:spcPts val="3780"/>
              </a:lnSpc>
            </a:pPr>
          </a:p>
        </p:txBody>
      </p:sp>
      <p:sp>
        <p:nvSpPr>
          <p:cNvPr name="TextBox 12" id="12"/>
          <p:cNvSpPr txBox="true"/>
          <p:nvPr/>
        </p:nvSpPr>
        <p:spPr>
          <a:xfrm rot="0">
            <a:off x="6627441" y="6855219"/>
            <a:ext cx="10026907" cy="982345"/>
          </a:xfrm>
          <a:prstGeom prst="rect">
            <a:avLst/>
          </a:prstGeom>
        </p:spPr>
        <p:txBody>
          <a:bodyPr anchor="t" rtlCol="false" tIns="0" lIns="0" bIns="0" rIns="0">
            <a:spAutoFit/>
          </a:bodyPr>
          <a:lstStyle/>
          <a:p>
            <a:pPr algn="l">
              <a:lnSpc>
                <a:spcPts val="3814"/>
              </a:lnSpc>
            </a:pPr>
            <a:r>
              <a:rPr lang="en-US" sz="3499">
                <a:solidFill>
                  <a:srgbClr val="FFFFFF"/>
                </a:solidFill>
                <a:latin typeface="210 디딤명조 Bold"/>
                <a:ea typeface="210 디딤명조 Bold"/>
              </a:rPr>
              <a:t>‘속초속촉’ 프로젝트 목적 (PROJECT PURPOSE)</a:t>
            </a:r>
          </a:p>
          <a:p>
            <a:pPr algn="l">
              <a:lnSpc>
                <a:spcPts val="3814"/>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B356D"/>
        </a:solidFill>
      </p:bgPr>
    </p:bg>
    <p:spTree>
      <p:nvGrpSpPr>
        <p:cNvPr id="1" name=""/>
        <p:cNvGrpSpPr/>
        <p:nvPr/>
      </p:nvGrpSpPr>
      <p:grpSpPr>
        <a:xfrm>
          <a:off x="0" y="0"/>
          <a:ext cx="0" cy="0"/>
          <a:chOff x="0" y="0"/>
          <a:chExt cx="0" cy="0"/>
        </a:xfrm>
      </p:grpSpPr>
      <p:sp>
        <p:nvSpPr>
          <p:cNvPr name="AutoShape 2" id="2"/>
          <p:cNvSpPr/>
          <p:nvPr/>
        </p:nvSpPr>
        <p:spPr>
          <a:xfrm>
            <a:off x="1028700" y="1038225"/>
            <a:ext cx="7513446" cy="0"/>
          </a:xfrm>
          <a:prstGeom prst="line">
            <a:avLst/>
          </a:prstGeom>
          <a:ln cap="flat" w="19050">
            <a:solidFill>
              <a:srgbClr val="FFFFFF"/>
            </a:solidFill>
            <a:prstDash val="solid"/>
            <a:headEnd type="none" len="sm" w="sm"/>
            <a:tailEnd type="none" len="sm" w="sm"/>
          </a:ln>
        </p:spPr>
      </p:sp>
      <p:sp>
        <p:nvSpPr>
          <p:cNvPr name="AutoShape 3" id="3"/>
          <p:cNvSpPr/>
          <p:nvPr/>
        </p:nvSpPr>
        <p:spPr>
          <a:xfrm>
            <a:off x="1028700" y="1930522"/>
            <a:ext cx="7513446" cy="0"/>
          </a:xfrm>
          <a:prstGeom prst="line">
            <a:avLst/>
          </a:prstGeom>
          <a:ln cap="flat" w="19050">
            <a:solidFill>
              <a:srgbClr val="FFFFFF"/>
            </a:solidFill>
            <a:prstDash val="solid"/>
            <a:headEnd type="none" len="sm" w="sm"/>
            <a:tailEnd type="none" len="sm" w="sm"/>
          </a:ln>
        </p:spPr>
      </p:sp>
      <p:sp>
        <p:nvSpPr>
          <p:cNvPr name="AutoShape 4" id="4"/>
          <p:cNvSpPr/>
          <p:nvPr/>
        </p:nvSpPr>
        <p:spPr>
          <a:xfrm>
            <a:off x="1028700" y="5153025"/>
            <a:ext cx="7513446" cy="0"/>
          </a:xfrm>
          <a:prstGeom prst="line">
            <a:avLst/>
          </a:prstGeom>
          <a:ln cap="flat" w="19050">
            <a:solidFill>
              <a:srgbClr val="FFFFFF"/>
            </a:solidFill>
            <a:prstDash val="solid"/>
            <a:headEnd type="none" len="sm" w="sm"/>
            <a:tailEnd type="none" len="sm" w="sm"/>
          </a:ln>
        </p:spPr>
      </p:sp>
      <p:sp>
        <p:nvSpPr>
          <p:cNvPr name="TextBox 5" id="5"/>
          <p:cNvSpPr txBox="true"/>
          <p:nvPr/>
        </p:nvSpPr>
        <p:spPr>
          <a:xfrm rot="0">
            <a:off x="2750364" y="1160866"/>
            <a:ext cx="4070119" cy="580390"/>
          </a:xfrm>
          <a:prstGeom prst="rect">
            <a:avLst/>
          </a:prstGeom>
        </p:spPr>
        <p:txBody>
          <a:bodyPr anchor="t" rtlCol="false" tIns="0" lIns="0" bIns="0" rIns="0">
            <a:spAutoFit/>
          </a:bodyPr>
          <a:lstStyle/>
          <a:p>
            <a:pPr algn="ctr">
              <a:lnSpc>
                <a:spcPts val="4759"/>
              </a:lnSpc>
            </a:pPr>
            <a:r>
              <a:rPr lang="en-US" sz="3399">
                <a:solidFill>
                  <a:srgbClr val="FFFFFF"/>
                </a:solidFill>
                <a:ea typeface="210 디딤명조"/>
              </a:rPr>
              <a:t>개발환경정보</a:t>
            </a:r>
          </a:p>
        </p:txBody>
      </p:sp>
      <p:sp>
        <p:nvSpPr>
          <p:cNvPr name="TextBox 6" id="6"/>
          <p:cNvSpPr txBox="true"/>
          <p:nvPr/>
        </p:nvSpPr>
        <p:spPr>
          <a:xfrm rot="0">
            <a:off x="1028700" y="2343362"/>
            <a:ext cx="8229971" cy="1893570"/>
          </a:xfrm>
          <a:prstGeom prst="rect">
            <a:avLst/>
          </a:prstGeom>
        </p:spPr>
        <p:txBody>
          <a:bodyPr anchor="t" rtlCol="false" tIns="0" lIns="0" bIns="0" rIns="0">
            <a:spAutoFit/>
          </a:bodyPr>
          <a:lstStyle/>
          <a:p>
            <a:pPr algn="l">
              <a:lnSpc>
                <a:spcPts val="3780"/>
              </a:lnSpc>
            </a:pPr>
            <a:r>
              <a:rPr lang="en-US" sz="2700">
                <a:solidFill>
                  <a:srgbClr val="FFFFFF"/>
                </a:solidFill>
                <a:latin typeface="210 디딤명조"/>
                <a:ea typeface="210 디딤명조"/>
              </a:rPr>
              <a:t>저희 팀은 속초시에 관광을 한다면 이라는 주제로 프로젝트를 시작했습니다. </a:t>
            </a:r>
            <a:r>
              <a:rPr lang="en-US" sz="2700">
                <a:solidFill>
                  <a:srgbClr val="FFFFFF"/>
                </a:solidFill>
                <a:latin typeface="210 디딤명조"/>
                <a:ea typeface="210 디딤명조"/>
              </a:rPr>
              <a:t>이에 관광을 위주로 주로 관광명소와 맛집 등을 자료조사했습니다.</a:t>
            </a:r>
          </a:p>
          <a:p>
            <a:pPr algn="l">
              <a:lnSpc>
                <a:spcPts val="3780"/>
              </a:lnSpc>
            </a:pPr>
            <a:r>
              <a:rPr lang="en-US" sz="2700">
                <a:solidFill>
                  <a:srgbClr val="FFFFFF"/>
                </a:solidFill>
                <a:latin typeface="210 디딤명조"/>
                <a:ea typeface="210 디딤명조"/>
              </a:rPr>
              <a:t>저희가 사용한 개발 환경정보입니다.</a:t>
            </a:r>
          </a:p>
        </p:txBody>
      </p:sp>
      <p:sp>
        <p:nvSpPr>
          <p:cNvPr name="TextBox 7" id="7"/>
          <p:cNvSpPr txBox="true"/>
          <p:nvPr/>
        </p:nvSpPr>
        <p:spPr>
          <a:xfrm rot="0">
            <a:off x="914029" y="5572125"/>
            <a:ext cx="8229971" cy="2920365"/>
          </a:xfrm>
          <a:prstGeom prst="rect">
            <a:avLst/>
          </a:prstGeom>
        </p:spPr>
        <p:txBody>
          <a:bodyPr anchor="t" rtlCol="false" tIns="0" lIns="0" bIns="0" rIns="0">
            <a:spAutoFit/>
          </a:bodyPr>
          <a:lstStyle/>
          <a:p>
            <a:pPr algn="l">
              <a:lnSpc>
                <a:spcPts val="3359"/>
              </a:lnSpc>
            </a:pPr>
            <a:r>
              <a:rPr lang="en-US" sz="2399">
                <a:solidFill>
                  <a:srgbClr val="FFFFFF"/>
                </a:solidFill>
                <a:latin typeface="210 디딤명조"/>
                <a:ea typeface="210 디딤명조"/>
              </a:rPr>
              <a:t>자바버전은 11버전이고 오픈jdk를 사용했으며 백단 프레임워크로 스프링을 사용했습니다.  앞단은 css와 html로 구현하였고 일부 자바스크립트를 활용하여 기능구현했습니다. 앞단 라이브러리는 제이쿼리를 사용하였고 일부 부트스트랩을 활용하여 개발시간은 단축했습니다. 버전관리는 노션과 깃허브를 이용하였고 DB는 오라클로 구현하였다가 마리아DB로 이관하여 마무리했습니다. 나머지는 보시는바와 같습니다.</a:t>
            </a:r>
          </a:p>
        </p:txBody>
      </p:sp>
      <p:sp>
        <p:nvSpPr>
          <p:cNvPr name="TextBox 8" id="8"/>
          <p:cNvSpPr txBox="true"/>
          <p:nvPr/>
        </p:nvSpPr>
        <p:spPr>
          <a:xfrm rot="0">
            <a:off x="9897193" y="621893"/>
            <a:ext cx="7362107" cy="8506850"/>
          </a:xfrm>
          <a:prstGeom prst="rect">
            <a:avLst/>
          </a:prstGeom>
        </p:spPr>
        <p:txBody>
          <a:bodyPr anchor="t" rtlCol="false" tIns="0" lIns="0" bIns="0" rIns="0">
            <a:spAutoFit/>
          </a:bodyPr>
          <a:lstStyle/>
          <a:p>
            <a:pPr algn="l">
              <a:lnSpc>
                <a:spcPts val="3381"/>
              </a:lnSpc>
            </a:pPr>
            <a:r>
              <a:rPr lang="en-US" sz="2415">
                <a:solidFill>
                  <a:srgbClr val="FFFFFF"/>
                </a:solidFill>
                <a:latin typeface="210 디딤명조"/>
              </a:rPr>
              <a:t>- Language Java 11</a:t>
            </a:r>
          </a:p>
          <a:p>
            <a:pPr algn="l">
              <a:lnSpc>
                <a:spcPts val="3381"/>
              </a:lnSpc>
            </a:pPr>
            <a:r>
              <a:rPr lang="en-US" sz="2415">
                <a:solidFill>
                  <a:srgbClr val="FFFFFF"/>
                </a:solidFill>
                <a:latin typeface="210 디딤명조"/>
              </a:rPr>
              <a:t> - Develope Envirionment : Open JDK 11</a:t>
            </a:r>
          </a:p>
          <a:p>
            <a:pPr algn="l">
              <a:lnSpc>
                <a:spcPts val="3381"/>
              </a:lnSpc>
            </a:pPr>
            <a:r>
              <a:rPr lang="en-US" sz="2415">
                <a:solidFill>
                  <a:srgbClr val="FFFFFF"/>
                </a:solidFill>
                <a:latin typeface="210 디딤명조"/>
              </a:rPr>
              <a:t> - Backend Framework : Spring Lagacy 5.3.20</a:t>
            </a:r>
          </a:p>
          <a:p>
            <a:pPr algn="l">
              <a:lnSpc>
                <a:spcPts val="3381"/>
              </a:lnSpc>
            </a:pPr>
            <a:r>
              <a:rPr lang="en-US" sz="2415">
                <a:solidFill>
                  <a:srgbClr val="FFFFFF"/>
                </a:solidFill>
                <a:latin typeface="210 디딤명조"/>
              </a:rPr>
              <a:t> - Backend Library : Log4j + Lombok + MyBatis </a:t>
            </a:r>
          </a:p>
          <a:p>
            <a:pPr algn="l">
              <a:lnSpc>
                <a:spcPts val="3381"/>
              </a:lnSpc>
            </a:pPr>
            <a:r>
              <a:rPr lang="en-US" sz="2415">
                <a:solidFill>
                  <a:srgbClr val="FFFFFF"/>
                </a:solidFill>
                <a:latin typeface="210 디딤명조"/>
              </a:rPr>
              <a:t> - Frontend : HTML5 + CSS3 + Javascript ES5+ </a:t>
            </a:r>
          </a:p>
          <a:p>
            <a:pPr algn="l">
              <a:lnSpc>
                <a:spcPts val="3381"/>
              </a:lnSpc>
            </a:pPr>
            <a:r>
              <a:rPr lang="en-US" sz="2415">
                <a:solidFill>
                  <a:srgbClr val="FFFFFF"/>
                </a:solidFill>
                <a:latin typeface="210 디딤명조"/>
              </a:rPr>
              <a:t> - Frontend Library : jQuery</a:t>
            </a:r>
          </a:p>
          <a:p>
            <a:pPr algn="l">
              <a:lnSpc>
                <a:spcPts val="3381"/>
              </a:lnSpc>
            </a:pPr>
            <a:r>
              <a:rPr lang="en-US" sz="2415">
                <a:solidFill>
                  <a:srgbClr val="FFFFFF"/>
                </a:solidFill>
                <a:latin typeface="210 디딤명조"/>
              </a:rPr>
              <a:t> - CSS Framework : Bootstrap </a:t>
            </a:r>
          </a:p>
          <a:p>
            <a:pPr algn="l">
              <a:lnSpc>
                <a:spcPts val="3381"/>
              </a:lnSpc>
            </a:pPr>
            <a:r>
              <a:rPr lang="en-US" sz="2415">
                <a:solidFill>
                  <a:srgbClr val="FFFFFF"/>
                </a:solidFill>
                <a:latin typeface="210 디딤명조"/>
              </a:rPr>
              <a:t> - Navigation Design : WordClod 3.7, Card Sort BoardMix</a:t>
            </a:r>
          </a:p>
          <a:p>
            <a:pPr algn="l">
              <a:lnSpc>
                <a:spcPts val="3381"/>
              </a:lnSpc>
            </a:pPr>
            <a:r>
              <a:rPr lang="en-US" sz="2415">
                <a:solidFill>
                  <a:srgbClr val="FFFFFF"/>
                </a:solidFill>
                <a:latin typeface="210 디딤명조"/>
              </a:rPr>
              <a:t> - UI / UX Design  : codepenio</a:t>
            </a:r>
          </a:p>
          <a:p>
            <a:pPr algn="l">
              <a:lnSpc>
                <a:spcPts val="3381"/>
              </a:lnSpc>
            </a:pPr>
            <a:r>
              <a:rPr lang="en-US" sz="2415">
                <a:solidFill>
                  <a:srgbClr val="FFFFFF"/>
                </a:solidFill>
                <a:latin typeface="210 디딤명조"/>
              </a:rPr>
              <a:t> - Application Design : Object aid 1.2.4</a:t>
            </a:r>
          </a:p>
          <a:p>
            <a:pPr algn="l">
              <a:lnSpc>
                <a:spcPts val="3381"/>
              </a:lnSpc>
            </a:pPr>
            <a:r>
              <a:rPr lang="en-US" sz="2415">
                <a:solidFill>
                  <a:srgbClr val="FFFFFF"/>
                </a:solidFill>
                <a:latin typeface="210 디딤명조"/>
              </a:rPr>
              <a:t> - Database Design </a:t>
            </a:r>
          </a:p>
          <a:p>
            <a:pPr algn="l">
              <a:lnSpc>
                <a:spcPts val="3381"/>
              </a:lnSpc>
            </a:pPr>
            <a:r>
              <a:rPr lang="en-US" sz="2415">
                <a:solidFill>
                  <a:srgbClr val="FFFFFF"/>
                </a:solidFill>
                <a:latin typeface="210 디딤명조"/>
              </a:rPr>
              <a:t>   - Entity Relationship Design : MySQL Workbench 8.0 CE</a:t>
            </a:r>
          </a:p>
          <a:p>
            <a:pPr algn="l">
              <a:lnSpc>
                <a:spcPts val="3381"/>
              </a:lnSpc>
            </a:pPr>
            <a:r>
              <a:rPr lang="en-US" sz="2415">
                <a:solidFill>
                  <a:srgbClr val="FFFFFF"/>
                </a:solidFill>
                <a:latin typeface="210 디딤명조"/>
              </a:rPr>
              <a:t>   - Unified Modeling Language : draw.io 20.8.16</a:t>
            </a:r>
          </a:p>
          <a:p>
            <a:pPr algn="l">
              <a:lnSpc>
                <a:spcPts val="3381"/>
              </a:lnSpc>
            </a:pPr>
            <a:r>
              <a:rPr lang="en-US" sz="2415">
                <a:solidFill>
                  <a:srgbClr val="FFFFFF"/>
                </a:solidFill>
                <a:latin typeface="210 디딤명조"/>
              </a:rPr>
              <a:t> - DataBase Management System : MariaDB 10.5</a:t>
            </a:r>
          </a:p>
          <a:p>
            <a:pPr algn="l">
              <a:lnSpc>
                <a:spcPts val="3381"/>
              </a:lnSpc>
            </a:pPr>
            <a:r>
              <a:rPr lang="en-US" sz="2415">
                <a:solidFill>
                  <a:srgbClr val="FFFFFF"/>
                </a:solidFill>
                <a:latin typeface="210 디딤명조"/>
              </a:rPr>
              <a:t> - Web(Application) Server : Tomcat 9.0</a:t>
            </a:r>
          </a:p>
          <a:p>
            <a:pPr algn="l">
              <a:lnSpc>
                <a:spcPts val="3381"/>
              </a:lnSpc>
            </a:pPr>
            <a:r>
              <a:rPr lang="en-US" sz="2415">
                <a:solidFill>
                  <a:srgbClr val="FFFFFF"/>
                </a:solidFill>
                <a:latin typeface="210 디딤명조"/>
              </a:rPr>
              <a:t> - Encrypt : Spring Security + Filter + Interceptor</a:t>
            </a:r>
          </a:p>
          <a:p>
            <a:pPr algn="l">
              <a:lnSpc>
                <a:spcPts val="3381"/>
              </a:lnSpc>
            </a:pPr>
            <a:r>
              <a:rPr lang="en-US" sz="2415">
                <a:solidFill>
                  <a:srgbClr val="FFFFFF"/>
                </a:solidFill>
                <a:latin typeface="210 디딤명조"/>
              </a:rPr>
              <a:t> - Environment System : Window10 / 11</a:t>
            </a:r>
          </a:p>
          <a:p>
            <a:pPr algn="l">
              <a:lnSpc>
                <a:spcPts val="3381"/>
              </a:lnSpc>
            </a:pPr>
            <a:r>
              <a:rPr lang="en-US" sz="2415">
                <a:solidFill>
                  <a:srgbClr val="FFFFFF"/>
                </a:solidFill>
                <a:latin typeface="210 디딤명조"/>
              </a:rPr>
              <a:t> - VCS(Version Control System) : github / Notion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B356D"/>
        </a:solidFill>
      </p:bgPr>
    </p:bg>
    <p:spTree>
      <p:nvGrpSpPr>
        <p:cNvPr id="1" name=""/>
        <p:cNvGrpSpPr/>
        <p:nvPr/>
      </p:nvGrpSpPr>
      <p:grpSpPr>
        <a:xfrm>
          <a:off x="0" y="0"/>
          <a:ext cx="0" cy="0"/>
          <a:chOff x="0" y="0"/>
          <a:chExt cx="0" cy="0"/>
        </a:xfrm>
      </p:grpSpPr>
      <p:grpSp>
        <p:nvGrpSpPr>
          <p:cNvPr name="Group 2" id="2"/>
          <p:cNvGrpSpPr/>
          <p:nvPr/>
        </p:nvGrpSpPr>
        <p:grpSpPr>
          <a:xfrm rot="0">
            <a:off x="7719511" y="1322778"/>
            <a:ext cx="1396629" cy="139662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92606" y="2021092"/>
            <a:ext cx="16902788" cy="7220312"/>
            <a:chOff x="0" y="0"/>
            <a:chExt cx="2182603" cy="932336"/>
          </a:xfrm>
        </p:grpSpPr>
        <p:sp>
          <p:nvSpPr>
            <p:cNvPr name="Freeform 6" id="6"/>
            <p:cNvSpPr/>
            <p:nvPr/>
          </p:nvSpPr>
          <p:spPr>
            <a:xfrm flipH="false" flipV="false" rot="0">
              <a:off x="0" y="0"/>
              <a:ext cx="2182603" cy="932336"/>
            </a:xfrm>
            <a:custGeom>
              <a:avLst/>
              <a:gdLst/>
              <a:ahLst/>
              <a:cxnLst/>
              <a:rect r="r" b="b" t="t" l="l"/>
              <a:pathLst>
                <a:path h="932336" w="2182603">
                  <a:moveTo>
                    <a:pt x="0" y="0"/>
                  </a:moveTo>
                  <a:lnTo>
                    <a:pt x="2182603" y="0"/>
                  </a:lnTo>
                  <a:lnTo>
                    <a:pt x="2182603" y="932336"/>
                  </a:lnTo>
                  <a:lnTo>
                    <a:pt x="0" y="932336"/>
                  </a:lnTo>
                  <a:close/>
                </a:path>
              </a:pathLst>
            </a:custGeom>
            <a:blipFill>
              <a:blip r:embed="rId2"/>
              <a:stretch>
                <a:fillRect l="0" t="-136" r="0" b="-136"/>
              </a:stretch>
            </a:blipFill>
          </p:spPr>
        </p:sp>
      </p:grpSp>
      <p:sp>
        <p:nvSpPr>
          <p:cNvPr name="AutoShape 7" id="7"/>
          <p:cNvSpPr/>
          <p:nvPr/>
        </p:nvSpPr>
        <p:spPr>
          <a:xfrm flipV="true">
            <a:off x="7020542" y="1019175"/>
            <a:ext cx="2794568" cy="0"/>
          </a:xfrm>
          <a:prstGeom prst="line">
            <a:avLst/>
          </a:prstGeom>
          <a:ln cap="flat" w="19050">
            <a:solidFill>
              <a:srgbClr val="FFFFFF"/>
            </a:solidFill>
            <a:prstDash val="solid"/>
            <a:headEnd type="none" len="sm" w="sm"/>
            <a:tailEnd type="none" len="sm" w="sm"/>
          </a:ln>
        </p:spPr>
      </p:sp>
      <p:sp>
        <p:nvSpPr>
          <p:cNvPr name="TextBox 8" id="8"/>
          <p:cNvSpPr txBox="true"/>
          <p:nvPr/>
        </p:nvSpPr>
        <p:spPr>
          <a:xfrm rot="0">
            <a:off x="8139816" y="1514998"/>
            <a:ext cx="556020" cy="506095"/>
          </a:xfrm>
          <a:prstGeom prst="rect">
            <a:avLst/>
          </a:prstGeom>
        </p:spPr>
        <p:txBody>
          <a:bodyPr anchor="t" rtlCol="false" tIns="0" lIns="0" bIns="0" rIns="0">
            <a:spAutoFit/>
          </a:bodyPr>
          <a:lstStyle/>
          <a:p>
            <a:pPr algn="ctr">
              <a:lnSpc>
                <a:spcPts val="3814"/>
              </a:lnSpc>
            </a:pPr>
            <a:r>
              <a:rPr lang="en-US" sz="3499">
                <a:solidFill>
                  <a:srgbClr val="0B356D"/>
                </a:solidFill>
                <a:latin typeface="210 디딤명조 Bold"/>
              </a:rPr>
              <a:t>1</a:t>
            </a:r>
          </a:p>
        </p:txBody>
      </p:sp>
      <p:sp>
        <p:nvSpPr>
          <p:cNvPr name="TextBox 9" id="9"/>
          <p:cNvSpPr txBox="true"/>
          <p:nvPr/>
        </p:nvSpPr>
        <p:spPr>
          <a:xfrm rot="0">
            <a:off x="7020542" y="383774"/>
            <a:ext cx="2794568" cy="506095"/>
          </a:xfrm>
          <a:prstGeom prst="rect">
            <a:avLst/>
          </a:prstGeom>
        </p:spPr>
        <p:txBody>
          <a:bodyPr anchor="t" rtlCol="false" tIns="0" lIns="0" bIns="0" rIns="0">
            <a:spAutoFit/>
          </a:bodyPr>
          <a:lstStyle/>
          <a:p>
            <a:pPr algn="ctr">
              <a:lnSpc>
                <a:spcPts val="3814"/>
              </a:lnSpc>
            </a:pPr>
            <a:r>
              <a:rPr lang="en-US" sz="3499">
                <a:solidFill>
                  <a:srgbClr val="FFFFFF"/>
                </a:solidFill>
                <a:ea typeface="210 디딤명조 Bold"/>
              </a:rPr>
              <a:t>콘텐츠 분류</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356D"/>
        </a:solidFill>
      </p:bgPr>
    </p:bg>
    <p:spTree>
      <p:nvGrpSpPr>
        <p:cNvPr id="1" name=""/>
        <p:cNvGrpSpPr/>
        <p:nvPr/>
      </p:nvGrpSpPr>
      <p:grpSpPr>
        <a:xfrm>
          <a:off x="0" y="0"/>
          <a:ext cx="0" cy="0"/>
          <a:chOff x="0" y="0"/>
          <a:chExt cx="0" cy="0"/>
        </a:xfrm>
      </p:grpSpPr>
      <p:sp>
        <p:nvSpPr>
          <p:cNvPr name="AutoShape 2" id="2"/>
          <p:cNvSpPr/>
          <p:nvPr/>
        </p:nvSpPr>
        <p:spPr>
          <a:xfrm>
            <a:off x="5387277" y="1930522"/>
            <a:ext cx="7513446" cy="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1782460" y="757155"/>
            <a:ext cx="14723080" cy="9678216"/>
          </a:xfrm>
          <a:custGeom>
            <a:avLst/>
            <a:gdLst/>
            <a:ahLst/>
            <a:cxnLst/>
            <a:rect r="r" b="b" t="t" l="l"/>
            <a:pathLst>
              <a:path h="9678216" w="14723080">
                <a:moveTo>
                  <a:pt x="0" y="0"/>
                </a:moveTo>
                <a:lnTo>
                  <a:pt x="14723080" y="0"/>
                </a:lnTo>
                <a:lnTo>
                  <a:pt x="14723080" y="9678216"/>
                </a:lnTo>
                <a:lnTo>
                  <a:pt x="0" y="9678216"/>
                </a:lnTo>
                <a:lnTo>
                  <a:pt x="0" y="0"/>
                </a:lnTo>
                <a:close/>
              </a:path>
            </a:pathLst>
          </a:custGeom>
          <a:blipFill>
            <a:blip r:embed="rId2"/>
            <a:stretch>
              <a:fillRect l="-7735" t="-23620" r="-2463" b="-17330"/>
            </a:stretch>
          </a:blipFill>
        </p:spPr>
      </p:sp>
      <p:sp>
        <p:nvSpPr>
          <p:cNvPr name="TextBox 4" id="4"/>
          <p:cNvSpPr txBox="true"/>
          <p:nvPr/>
        </p:nvSpPr>
        <p:spPr>
          <a:xfrm rot="0">
            <a:off x="6097631" y="72171"/>
            <a:ext cx="4823343" cy="684984"/>
          </a:xfrm>
          <a:prstGeom prst="rect">
            <a:avLst/>
          </a:prstGeom>
        </p:spPr>
        <p:txBody>
          <a:bodyPr anchor="t" rtlCol="false" tIns="0" lIns="0" bIns="0" rIns="0">
            <a:spAutoFit/>
          </a:bodyPr>
          <a:lstStyle/>
          <a:p>
            <a:pPr algn="ctr">
              <a:lnSpc>
                <a:spcPts val="5640"/>
              </a:lnSpc>
            </a:pPr>
            <a:r>
              <a:rPr lang="en-US" sz="4029">
                <a:solidFill>
                  <a:srgbClr val="FFFFFF"/>
                </a:solidFill>
                <a:ea typeface="210 디딤명조"/>
              </a:rPr>
              <a:t>물리적 설계</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356D"/>
        </a:solidFill>
      </p:bgPr>
    </p:bg>
    <p:spTree>
      <p:nvGrpSpPr>
        <p:cNvPr id="1" name=""/>
        <p:cNvGrpSpPr/>
        <p:nvPr/>
      </p:nvGrpSpPr>
      <p:grpSpPr>
        <a:xfrm>
          <a:off x="0" y="0"/>
          <a:ext cx="0" cy="0"/>
          <a:chOff x="0" y="0"/>
          <a:chExt cx="0" cy="0"/>
        </a:xfrm>
      </p:grpSpPr>
      <p:sp>
        <p:nvSpPr>
          <p:cNvPr name="Freeform 2" id="2"/>
          <p:cNvSpPr/>
          <p:nvPr/>
        </p:nvSpPr>
        <p:spPr>
          <a:xfrm flipH="false" flipV="false" rot="0">
            <a:off x="8484956" y="576627"/>
            <a:ext cx="8774344" cy="9593860"/>
          </a:xfrm>
          <a:custGeom>
            <a:avLst/>
            <a:gdLst/>
            <a:ahLst/>
            <a:cxnLst/>
            <a:rect r="r" b="b" t="t" l="l"/>
            <a:pathLst>
              <a:path h="9593860" w="8774344">
                <a:moveTo>
                  <a:pt x="0" y="0"/>
                </a:moveTo>
                <a:lnTo>
                  <a:pt x="8774344" y="0"/>
                </a:lnTo>
                <a:lnTo>
                  <a:pt x="8774344" y="9593859"/>
                </a:lnTo>
                <a:lnTo>
                  <a:pt x="0" y="9593859"/>
                </a:lnTo>
                <a:lnTo>
                  <a:pt x="0" y="0"/>
                </a:lnTo>
                <a:close/>
              </a:path>
            </a:pathLst>
          </a:custGeom>
          <a:blipFill>
            <a:blip r:embed="rId2"/>
            <a:stretch>
              <a:fillRect l="0" t="0" r="-857" b="0"/>
            </a:stretch>
          </a:blipFill>
        </p:spPr>
      </p:sp>
      <p:sp>
        <p:nvSpPr>
          <p:cNvPr name="TextBox 3" id="3"/>
          <p:cNvSpPr txBox="true"/>
          <p:nvPr/>
        </p:nvSpPr>
        <p:spPr>
          <a:xfrm rot="0">
            <a:off x="1784074" y="4372883"/>
            <a:ext cx="4070119" cy="873125"/>
          </a:xfrm>
          <a:prstGeom prst="rect">
            <a:avLst/>
          </a:prstGeom>
        </p:spPr>
        <p:txBody>
          <a:bodyPr anchor="t" rtlCol="false" tIns="0" lIns="0" bIns="0" rIns="0">
            <a:spAutoFit/>
          </a:bodyPr>
          <a:lstStyle/>
          <a:p>
            <a:pPr algn="ctr">
              <a:lnSpc>
                <a:spcPts val="7000"/>
              </a:lnSpc>
            </a:pPr>
            <a:r>
              <a:rPr lang="en-US" sz="5000">
                <a:solidFill>
                  <a:srgbClr val="FFFFFF"/>
                </a:solidFill>
                <a:ea typeface="210 디딤명조"/>
              </a:rPr>
              <a:t>논리적설계</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B356D"/>
        </a:solidFill>
      </p:bgPr>
    </p:bg>
    <p:spTree>
      <p:nvGrpSpPr>
        <p:cNvPr id="1" name=""/>
        <p:cNvGrpSpPr/>
        <p:nvPr/>
      </p:nvGrpSpPr>
      <p:grpSpPr>
        <a:xfrm>
          <a:off x="0" y="0"/>
          <a:ext cx="0" cy="0"/>
          <a:chOff x="0" y="0"/>
          <a:chExt cx="0" cy="0"/>
        </a:xfrm>
      </p:grpSpPr>
      <p:sp>
        <p:nvSpPr>
          <p:cNvPr name="TextBox 2" id="2"/>
          <p:cNvSpPr txBox="true"/>
          <p:nvPr/>
        </p:nvSpPr>
        <p:spPr>
          <a:xfrm rot="0">
            <a:off x="6426002" y="311150"/>
            <a:ext cx="4855275" cy="717550"/>
          </a:xfrm>
          <a:prstGeom prst="rect">
            <a:avLst/>
          </a:prstGeom>
        </p:spPr>
        <p:txBody>
          <a:bodyPr anchor="t" rtlCol="false" tIns="0" lIns="0" bIns="0" rIns="0">
            <a:spAutoFit/>
          </a:bodyPr>
          <a:lstStyle/>
          <a:p>
            <a:pPr algn="ctr">
              <a:lnSpc>
                <a:spcPts val="5450"/>
              </a:lnSpc>
            </a:pPr>
            <a:r>
              <a:rPr lang="en-US" sz="5000">
                <a:solidFill>
                  <a:srgbClr val="FFFFFF"/>
                </a:solidFill>
                <a:ea typeface="210 디딤명조 Bold"/>
              </a:rPr>
              <a:t>주요기능</a:t>
            </a:r>
          </a:p>
        </p:txBody>
      </p:sp>
      <p:sp>
        <p:nvSpPr>
          <p:cNvPr name="TextBox 3" id="3"/>
          <p:cNvSpPr txBox="true"/>
          <p:nvPr/>
        </p:nvSpPr>
        <p:spPr>
          <a:xfrm rot="0">
            <a:off x="386301" y="1347055"/>
            <a:ext cx="17515398" cy="8171386"/>
          </a:xfrm>
          <a:prstGeom prst="rect">
            <a:avLst/>
          </a:prstGeom>
        </p:spPr>
        <p:txBody>
          <a:bodyPr anchor="t" rtlCol="false" tIns="0" lIns="0" bIns="0" rIns="0">
            <a:spAutoFit/>
          </a:bodyPr>
          <a:lstStyle/>
          <a:p>
            <a:pPr algn="ctr">
              <a:lnSpc>
                <a:spcPts val="2982"/>
              </a:lnSpc>
            </a:pPr>
            <a:r>
              <a:rPr lang="en-US" sz="2043">
                <a:solidFill>
                  <a:srgbClr val="FFFFFF"/>
                </a:solidFill>
                <a:latin typeface="210 디딤명조"/>
                <a:ea typeface="210 디딤명조"/>
              </a:rPr>
              <a:t>0-상단메뉴바 : 상단 메뉴바를 화면에 고정시켜 사이드바의 기능을 할 수 있도록 구현했습니다.</a:t>
            </a:r>
          </a:p>
          <a:p>
            <a:pPr algn="ctr">
              <a:lnSpc>
                <a:spcPts val="2982"/>
              </a:lnSpc>
            </a:pPr>
          </a:p>
          <a:p>
            <a:pPr algn="ctr">
              <a:lnSpc>
                <a:spcPts val="2982"/>
              </a:lnSpc>
            </a:pPr>
            <a:r>
              <a:rPr lang="en-US" sz="2043">
                <a:solidFill>
                  <a:srgbClr val="FFFFFF"/>
                </a:solidFill>
                <a:latin typeface="210 디딤명조"/>
                <a:ea typeface="210 디딤명조"/>
              </a:rPr>
              <a:t>1- 회원 관리 기능:  </a:t>
            </a:r>
            <a:r>
              <a:rPr lang="en-US" sz="2043">
                <a:solidFill>
                  <a:srgbClr val="FFFFFF"/>
                </a:solidFill>
                <a:latin typeface="210 디딤명조"/>
                <a:ea typeface="210 디딤명조"/>
              </a:rPr>
              <a:t>회원가입, 로그인, 로그아웃, 회원정보 수정 및 탈퇴 기능을 구현했습니다.</a:t>
            </a:r>
          </a:p>
          <a:p>
            <a:pPr algn="ctr">
              <a:lnSpc>
                <a:spcPts val="3211"/>
              </a:lnSpc>
            </a:pPr>
          </a:p>
          <a:p>
            <a:pPr algn="ctr">
              <a:lnSpc>
                <a:spcPts val="3211"/>
              </a:lnSpc>
            </a:pPr>
            <a:r>
              <a:rPr lang="en-US" sz="2199">
                <a:solidFill>
                  <a:srgbClr val="FFFFFF"/>
                </a:solidFill>
                <a:latin typeface="210 디딤명조"/>
              </a:rPr>
              <a:t>2- </a:t>
            </a:r>
            <a:r>
              <a:rPr lang="en-US" sz="2199">
                <a:solidFill>
                  <a:srgbClr val="FFFFFF"/>
                </a:solidFill>
                <a:latin typeface="210 디딤명조"/>
                <a:ea typeface="210 디딤명조"/>
              </a:rPr>
              <a:t>비밀번호 암호화  : BCryptPasswordEncoder 사용해서 sql구문에 암호화된 정보를 저장하는 기능을 사용했습니다.</a:t>
            </a:r>
          </a:p>
          <a:p>
            <a:pPr algn="ctr">
              <a:lnSpc>
                <a:spcPts val="3211"/>
              </a:lnSpc>
            </a:pPr>
            <a:r>
              <a:rPr lang="en-US" sz="2199">
                <a:solidFill>
                  <a:srgbClr val="FFFFFF"/>
                </a:solidFill>
                <a:latin typeface="210 디딤명조"/>
                <a:ea typeface="210 디딤명조"/>
              </a:rPr>
              <a:t>회원가입 역시 비밀번호 암호화를 해서 저장하였으며 로그인시 내장된 match() 함수를 사용해서 비밀번호 일치여부를 판단했습니다.</a:t>
            </a:r>
          </a:p>
          <a:p>
            <a:pPr algn="ctr">
              <a:lnSpc>
                <a:spcPts val="3211"/>
              </a:lnSpc>
            </a:pPr>
          </a:p>
          <a:p>
            <a:pPr algn="ctr">
              <a:lnSpc>
                <a:spcPts val="3211"/>
              </a:lnSpc>
            </a:pPr>
            <a:r>
              <a:rPr lang="en-US" sz="2199">
                <a:solidFill>
                  <a:srgbClr val="FFFFFF"/>
                </a:solidFill>
                <a:latin typeface="210 디딤명조"/>
              </a:rPr>
              <a:t>3 - </a:t>
            </a:r>
            <a:r>
              <a:rPr lang="en-US" sz="2199">
                <a:solidFill>
                  <a:srgbClr val="FFFFFF"/>
                </a:solidFill>
                <a:latin typeface="210 디딤명조"/>
                <a:ea typeface="210 디딤명조"/>
              </a:rPr>
              <a:t> 게시판 : 각 게시판의 상세페이지를 클릭하면 카운트 증가로 조회수를 표현했습니다.</a:t>
            </a:r>
          </a:p>
          <a:p>
            <a:pPr algn="ctr">
              <a:lnSpc>
                <a:spcPts val="3211"/>
              </a:lnSpc>
            </a:pPr>
          </a:p>
          <a:p>
            <a:pPr algn="ctr">
              <a:lnSpc>
                <a:spcPts val="3211"/>
              </a:lnSpc>
            </a:pPr>
            <a:r>
              <a:rPr lang="en-US" sz="2199">
                <a:solidFill>
                  <a:srgbClr val="FFFFFF"/>
                </a:solidFill>
                <a:latin typeface="210 디딤명조"/>
              </a:rPr>
              <a:t>4- </a:t>
            </a:r>
            <a:r>
              <a:rPr lang="en-US" sz="2199">
                <a:solidFill>
                  <a:srgbClr val="FFFFFF"/>
                </a:solidFill>
                <a:latin typeface="210 디딤명조"/>
                <a:ea typeface="210 디딤명조"/>
              </a:rPr>
              <a:t>공지사항 :  관리자만 등록 삭제가능하게 조치하였고, 로그인한 사용자만 확인할수 있도록 구현했습니다.</a:t>
            </a:r>
          </a:p>
          <a:p>
            <a:pPr algn="ctr">
              <a:lnSpc>
                <a:spcPts val="3211"/>
              </a:lnSpc>
            </a:pPr>
          </a:p>
          <a:p>
            <a:pPr algn="ctr">
              <a:lnSpc>
                <a:spcPts val="3211"/>
              </a:lnSpc>
            </a:pPr>
            <a:r>
              <a:rPr lang="en-US" sz="2199">
                <a:solidFill>
                  <a:srgbClr val="FFFFFF"/>
                </a:solidFill>
                <a:latin typeface="210 디딤명조"/>
              </a:rPr>
              <a:t>4- </a:t>
            </a:r>
            <a:r>
              <a:rPr lang="en-US" sz="2199">
                <a:solidFill>
                  <a:srgbClr val="FFFFFF"/>
                </a:solidFill>
                <a:latin typeface="210 디딤명조"/>
                <a:ea typeface="210 디딤명조"/>
              </a:rPr>
              <a:t>qna 기능 하나의 질문에 답변은 여러개 가능하게 구현했으며 답변은 관리자만 가능하게 만들어 사용자와 소통을 할 수 있는 기능을 구현했습니다.</a:t>
            </a:r>
          </a:p>
          <a:p>
            <a:pPr algn="ctr">
              <a:lnSpc>
                <a:spcPts val="3211"/>
              </a:lnSpc>
            </a:pPr>
            <a:r>
              <a:rPr lang="en-US" sz="2199">
                <a:solidFill>
                  <a:srgbClr val="FFFFFF"/>
                </a:solidFill>
                <a:latin typeface="210 디딤명조"/>
                <a:ea typeface="210 디딤명조"/>
              </a:rPr>
              <a:t>qna 상세보기에 관리자로 로그인 시 답변을 다는 페이지를 구현했습니다.</a:t>
            </a:r>
          </a:p>
          <a:p>
            <a:pPr algn="ctr">
              <a:lnSpc>
                <a:spcPts val="3211"/>
              </a:lnSpc>
            </a:pPr>
          </a:p>
          <a:p>
            <a:pPr algn="ctr">
              <a:lnSpc>
                <a:spcPts val="3211"/>
              </a:lnSpc>
            </a:pPr>
            <a:r>
              <a:rPr lang="en-US" sz="2199">
                <a:solidFill>
                  <a:srgbClr val="FFFFFF"/>
                </a:solidFill>
                <a:latin typeface="210 디딤명조"/>
              </a:rPr>
              <a:t>5- </a:t>
            </a:r>
            <a:r>
              <a:rPr lang="en-US" sz="2199">
                <a:solidFill>
                  <a:srgbClr val="FFFFFF"/>
                </a:solidFill>
                <a:latin typeface="210 디딤명조"/>
                <a:ea typeface="210 디딤명조"/>
              </a:rPr>
              <a:t>게시판 기능: board</a:t>
            </a:r>
          </a:p>
          <a:p>
            <a:pPr algn="ctr">
              <a:lnSpc>
                <a:spcPts val="3211"/>
              </a:lnSpc>
            </a:pPr>
            <a:r>
              <a:rPr lang="en-US" sz="2199">
                <a:solidFill>
                  <a:srgbClr val="FFFFFF"/>
                </a:solidFill>
                <a:latin typeface="210 디딤명조"/>
                <a:ea typeface="210 디딤명조"/>
              </a:rPr>
              <a:t>게시글 작성, 조회, 수정, 삭제 및 파일 업로드/다운로드 기능을 구현하여 사용자들이 편리하게 게시글을 관리할 수 있습니다.</a:t>
            </a:r>
          </a:p>
          <a:p>
            <a:pPr algn="ctr">
              <a:lnSpc>
                <a:spcPts val="3211"/>
              </a:lnSpc>
            </a:pPr>
            <a:r>
              <a:rPr lang="en-US" sz="2199">
                <a:solidFill>
                  <a:srgbClr val="FFFFFF"/>
                </a:solidFill>
                <a:latin typeface="210 디딤명조"/>
                <a:ea typeface="210 디딤명조"/>
              </a:rPr>
              <a:t>파일 업로드는 tomgat의 서버의 경로로 지정하였습니다.</a:t>
            </a:r>
          </a:p>
          <a:p>
            <a:pPr algn="ctr">
              <a:lnSpc>
                <a:spcPts val="3211"/>
              </a:lnSpc>
            </a:pPr>
          </a:p>
          <a:p>
            <a:pPr algn="ctr">
              <a:lnSpc>
                <a:spcPts val="3211"/>
              </a:lnSpc>
            </a:pPr>
            <a:r>
              <a:rPr lang="en-US" sz="2199">
                <a:solidFill>
                  <a:srgbClr val="FFFFFF"/>
                </a:solidFill>
                <a:latin typeface="210 디딤명조"/>
              </a:rPr>
              <a:t>6- </a:t>
            </a:r>
            <a:r>
              <a:rPr lang="en-US" sz="2199">
                <a:solidFill>
                  <a:srgbClr val="FFFFFF"/>
                </a:solidFill>
                <a:ea typeface="210 디딤명조"/>
              </a:rPr>
              <a:t>홈페이지 관리자 기능 </a:t>
            </a:r>
          </a:p>
          <a:p>
            <a:pPr algn="ctr">
              <a:lnSpc>
                <a:spcPts val="3211"/>
              </a:lnSpc>
            </a:pPr>
            <a:r>
              <a:rPr lang="en-US" sz="2199">
                <a:solidFill>
                  <a:srgbClr val="FFFFFF"/>
                </a:solidFill>
                <a:latin typeface="210 디딤명조"/>
                <a:ea typeface="210 디딤명조"/>
              </a:rPr>
              <a:t>앞서 설명한 각 페이지의 관리자 기능과 함께 맴버의 리스트를 표현하는 관리자만 들어갈수있는 페이지를 만들어 탈퇴시키는 기능을 구현했습니다.</a:t>
            </a:r>
          </a:p>
          <a:p>
            <a:pPr algn="ctr">
              <a:lnSpc>
                <a:spcPts val="2164"/>
              </a:lnSpc>
            </a:pPr>
          </a:p>
        </p:txBody>
      </p:sp>
      <p:sp>
        <p:nvSpPr>
          <p:cNvPr name="AutoShape 4" id="4"/>
          <p:cNvSpPr/>
          <p:nvPr/>
        </p:nvSpPr>
        <p:spPr>
          <a:xfrm>
            <a:off x="5352189" y="1038225"/>
            <a:ext cx="7513446" cy="0"/>
          </a:xfrm>
          <a:prstGeom prst="line">
            <a:avLst/>
          </a:prstGeom>
          <a:ln cap="flat" w="19050">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DAGGWhK7_vI</dc:identifier>
  <dcterms:modified xsi:type="dcterms:W3CDTF">2011-08-01T06:04:30Z</dcterms:modified>
  <cp:revision>1</cp:revision>
  <dc:title>웹페이지만들기</dc:title>
</cp:coreProperties>
</file>